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7" r:id="rId4"/>
    <p:sldId id="258" r:id="rId5"/>
    <p:sldId id="259" r:id="rId6"/>
    <p:sldId id="260" r:id="rId7"/>
    <p:sldId id="261" r:id="rId8"/>
    <p:sldId id="268" r:id="rId9"/>
    <p:sldId id="263" r:id="rId10"/>
    <p:sldId id="262" r:id="rId11"/>
    <p:sldId id="264" r:id="rId12"/>
    <p:sldId id="266"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10/24/2019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10/24/2019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10/24/2019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10/24/2019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10/24/2019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lorado.gov/post"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Erik.Bourgerie@coag.gov" TargetMode="External"/><Relationship Id="rId2" Type="http://schemas.openxmlformats.org/officeDocument/2006/relationships/hyperlink" Target="mailto:Cathy.Rodriguez@coag.gov"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B3D0-9D45-4F1D-AA53-D39EB539F6EA}"/>
              </a:ext>
            </a:extLst>
          </p:cNvPr>
          <p:cNvSpPr>
            <a:spLocks noGrp="1"/>
          </p:cNvSpPr>
          <p:nvPr>
            <p:ph type="ctrTitle"/>
          </p:nvPr>
        </p:nvSpPr>
        <p:spPr/>
        <p:txBody>
          <a:bodyPr/>
          <a:lstStyle/>
          <a:p>
            <a:r>
              <a:rPr lang="en-US" sz="8000" dirty="0"/>
              <a:t>Finding of</a:t>
            </a:r>
            <a:br>
              <a:rPr lang="en-US" sz="8000" dirty="0"/>
            </a:br>
            <a:r>
              <a:rPr lang="en-US" sz="8000" dirty="0"/>
              <a:t>Untruthfulness</a:t>
            </a:r>
            <a:br>
              <a:rPr lang="en-US" sz="8000" dirty="0"/>
            </a:br>
            <a:endParaRPr lang="en-US" sz="8000" dirty="0"/>
          </a:p>
        </p:txBody>
      </p:sp>
      <p:sp>
        <p:nvSpPr>
          <p:cNvPr id="3" name="Subtitle 2">
            <a:extLst>
              <a:ext uri="{FF2B5EF4-FFF2-40B4-BE49-F238E27FC236}">
                <a16:creationId xmlns:a16="http://schemas.microsoft.com/office/drawing/2014/main" id="{3D860A80-5B61-43D1-A0F9-D222C5CC289A}"/>
              </a:ext>
            </a:extLst>
          </p:cNvPr>
          <p:cNvSpPr>
            <a:spLocks noGrp="1"/>
          </p:cNvSpPr>
          <p:nvPr>
            <p:ph type="subTitle" idx="1"/>
          </p:nvPr>
        </p:nvSpPr>
        <p:spPr/>
        <p:txBody>
          <a:bodyPr>
            <a:normAutofit lnSpcReduction="10000"/>
          </a:bodyPr>
          <a:lstStyle/>
          <a:p>
            <a:r>
              <a:rPr lang="en-US" dirty="0"/>
              <a:t>IMPACT OF NEW LAW - SB19-166</a:t>
            </a:r>
          </a:p>
          <a:p>
            <a:r>
              <a:rPr lang="en-US" dirty="0"/>
              <a:t>24-31-305(2.5), C.R.S. </a:t>
            </a:r>
          </a:p>
        </p:txBody>
      </p:sp>
    </p:spTree>
    <p:extLst>
      <p:ext uri="{BB962C8B-B14F-4D97-AF65-F5344CB8AC3E}">
        <p14:creationId xmlns:p14="http://schemas.microsoft.com/office/powerpoint/2010/main" val="2247243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C032F75-F5AC-4D84-98D0-DD0FB8A25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EA21D3B4-EB95-40D8-ADD4-C28637F87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Freeform 11">
            <a:extLst>
              <a:ext uri="{FF2B5EF4-FFF2-40B4-BE49-F238E27FC236}">
                <a16:creationId xmlns:a16="http://schemas.microsoft.com/office/drawing/2014/main" id="{EC402CCD-3D73-4427-910D-80A619EAD5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C5EB3C1D-1322-4E8B-B6C9-002F78659899}"/>
              </a:ext>
            </a:extLst>
          </p:cNvPr>
          <p:cNvSpPr>
            <a:spLocks noGrp="1"/>
          </p:cNvSpPr>
          <p:nvPr>
            <p:ph type="title"/>
          </p:nvPr>
        </p:nvSpPr>
        <p:spPr>
          <a:xfrm>
            <a:off x="8518849" y="457200"/>
            <a:ext cx="2911151" cy="1197864"/>
          </a:xfrm>
        </p:spPr>
        <p:txBody>
          <a:bodyPr anchor="b">
            <a:normAutofit/>
          </a:bodyPr>
          <a:lstStyle/>
          <a:p>
            <a:r>
              <a:rPr lang="en-US" sz="1900" dirty="0">
                <a:solidFill>
                  <a:schemeClr val="accent1"/>
                </a:solidFill>
              </a:rPr>
              <a:t>Accused peace officer</a:t>
            </a:r>
            <a:br>
              <a:rPr lang="en-US" sz="1900" dirty="0">
                <a:solidFill>
                  <a:schemeClr val="accent1"/>
                </a:solidFill>
              </a:rPr>
            </a:br>
            <a:r>
              <a:rPr lang="en-US" sz="1900" dirty="0">
                <a:solidFill>
                  <a:schemeClr val="accent1"/>
                </a:solidFill>
              </a:rPr>
              <a:t>       </a:t>
            </a:r>
          </a:p>
        </p:txBody>
      </p:sp>
      <p:pic>
        <p:nvPicPr>
          <p:cNvPr id="6" name="Picture 5">
            <a:extLst>
              <a:ext uri="{FF2B5EF4-FFF2-40B4-BE49-F238E27FC236}">
                <a16:creationId xmlns:a16="http://schemas.microsoft.com/office/drawing/2014/main" id="{79049E23-8A07-49F1-BD26-A1425EBA7FD8}"/>
              </a:ext>
            </a:extLst>
          </p:cNvPr>
          <p:cNvPicPr>
            <a:picLocks noChangeAspect="1"/>
          </p:cNvPicPr>
          <p:nvPr/>
        </p:nvPicPr>
        <p:blipFill>
          <a:blip r:embed="rId2"/>
          <a:stretch>
            <a:fillRect/>
          </a:stretch>
        </p:blipFill>
        <p:spPr>
          <a:xfrm>
            <a:off x="926927" y="1605304"/>
            <a:ext cx="5978273" cy="3336710"/>
          </a:xfrm>
          <a:prstGeom prst="rect">
            <a:avLst/>
          </a:prstGeom>
        </p:spPr>
      </p:pic>
      <p:sp>
        <p:nvSpPr>
          <p:cNvPr id="3" name="Content Placeholder 2">
            <a:extLst>
              <a:ext uri="{FF2B5EF4-FFF2-40B4-BE49-F238E27FC236}">
                <a16:creationId xmlns:a16="http://schemas.microsoft.com/office/drawing/2014/main" id="{AA81224C-BE42-4199-BEF5-2601D215EDB4}"/>
              </a:ext>
            </a:extLst>
          </p:cNvPr>
          <p:cNvSpPr>
            <a:spLocks noGrp="1"/>
          </p:cNvSpPr>
          <p:nvPr>
            <p:ph idx="1"/>
          </p:nvPr>
        </p:nvSpPr>
        <p:spPr>
          <a:xfrm>
            <a:off x="8339328" y="1655065"/>
            <a:ext cx="3090672" cy="4224528"/>
          </a:xfrm>
        </p:spPr>
        <p:txBody>
          <a:bodyPr>
            <a:normAutofit/>
          </a:bodyPr>
          <a:lstStyle/>
          <a:p>
            <a:pPr>
              <a:lnSpc>
                <a:spcPct val="100000"/>
              </a:lnSpc>
            </a:pPr>
            <a:r>
              <a:rPr lang="en-US" sz="1400" dirty="0">
                <a:solidFill>
                  <a:srgbClr val="FFFFFF"/>
                </a:solidFill>
              </a:rPr>
              <a:t>Does not have to participate in the IA or comparable investigation, but the LEA is obligated by law to investigate allegations of untruthfulness of statement of material fact or omission of material fact, as previously specified.</a:t>
            </a:r>
          </a:p>
          <a:p>
            <a:pPr marL="0" indent="0">
              <a:lnSpc>
                <a:spcPct val="100000"/>
              </a:lnSpc>
              <a:buNone/>
            </a:pPr>
            <a:endParaRPr lang="en-US" sz="1400" dirty="0">
              <a:solidFill>
                <a:srgbClr val="FFFFFF"/>
              </a:solidFill>
            </a:endParaRPr>
          </a:p>
          <a:p>
            <a:pPr>
              <a:lnSpc>
                <a:spcPct val="100000"/>
              </a:lnSpc>
            </a:pPr>
            <a:r>
              <a:rPr lang="en-US" sz="1400" dirty="0">
                <a:solidFill>
                  <a:srgbClr val="FFFFFF"/>
                </a:solidFill>
              </a:rPr>
              <a:t>Provided due process through POST before a certificate is revoked, including a Show Cause Hearing </a:t>
            </a:r>
            <a:r>
              <a:rPr lang="en-US" sz="1400">
                <a:solidFill>
                  <a:srgbClr val="FFFFFF"/>
                </a:solidFill>
              </a:rPr>
              <a:t>and the right to an </a:t>
            </a:r>
            <a:r>
              <a:rPr lang="en-US" sz="1400" dirty="0">
                <a:solidFill>
                  <a:srgbClr val="FFFFFF"/>
                </a:solidFill>
              </a:rPr>
              <a:t>appeal.</a:t>
            </a:r>
          </a:p>
          <a:p>
            <a:pPr marL="0" indent="0">
              <a:lnSpc>
                <a:spcPct val="100000"/>
              </a:lnSpc>
              <a:buNone/>
            </a:pPr>
            <a:endParaRPr lang="en-US" sz="1400" dirty="0">
              <a:solidFill>
                <a:srgbClr val="FFFFFF"/>
              </a:solidFill>
            </a:endParaRPr>
          </a:p>
          <a:p>
            <a:pPr>
              <a:lnSpc>
                <a:spcPct val="100000"/>
              </a:lnSpc>
            </a:pPr>
            <a:r>
              <a:rPr lang="en-US" sz="1400" dirty="0">
                <a:solidFill>
                  <a:srgbClr val="FFFFFF"/>
                </a:solidFill>
              </a:rPr>
              <a:t>Can request reinstatement of a certificate if a court of record subsequently reverses or vacates the finding.</a:t>
            </a:r>
          </a:p>
        </p:txBody>
      </p:sp>
    </p:spTree>
    <p:extLst>
      <p:ext uri="{BB962C8B-B14F-4D97-AF65-F5344CB8AC3E}">
        <p14:creationId xmlns:p14="http://schemas.microsoft.com/office/powerpoint/2010/main" val="3615550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437FABD-8C69-4801-8D9F-F88EFA0324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380A164-3AB1-44C3-A8C0-DE8FA9DD751C}"/>
              </a:ext>
            </a:extLst>
          </p:cNvPr>
          <p:cNvSpPr>
            <a:spLocks noGrp="1"/>
          </p:cNvSpPr>
          <p:nvPr>
            <p:ph type="title"/>
          </p:nvPr>
        </p:nvSpPr>
        <p:spPr>
          <a:xfrm>
            <a:off x="1251678" y="382385"/>
            <a:ext cx="10178322" cy="1492132"/>
          </a:xfrm>
        </p:spPr>
        <p:txBody>
          <a:bodyPr anchor="ctr">
            <a:normAutofit/>
          </a:bodyPr>
          <a:lstStyle/>
          <a:p>
            <a:r>
              <a:rPr lang="en-US" dirty="0"/>
              <a:t>Brady vs. new law</a:t>
            </a:r>
          </a:p>
        </p:txBody>
      </p:sp>
      <p:sp>
        <p:nvSpPr>
          <p:cNvPr id="11" name="Freeform 6">
            <a:extLst>
              <a:ext uri="{FF2B5EF4-FFF2-40B4-BE49-F238E27FC236}">
                <a16:creationId xmlns:a16="http://schemas.microsoft.com/office/drawing/2014/main" id="{9BD2ECB5-E1D5-4F95-8DB5-D6B38DEEE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13" name="Rectangle 12">
            <a:extLst>
              <a:ext uri="{FF2B5EF4-FFF2-40B4-BE49-F238E27FC236}">
                <a16:creationId xmlns:a16="http://schemas.microsoft.com/office/drawing/2014/main" id="{1500752C-7683-4E03-95C5-06FCFE0C9C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781BD41B-F124-49C8-A59C-324709F809C0}"/>
              </a:ext>
            </a:extLst>
          </p:cNvPr>
          <p:cNvGraphicFramePr>
            <a:graphicFrameLocks noGrp="1"/>
          </p:cNvGraphicFramePr>
          <p:nvPr>
            <p:ph idx="1"/>
            <p:extLst>
              <p:ext uri="{D42A27DB-BD31-4B8C-83A1-F6EECF244321}">
                <p14:modId xmlns:p14="http://schemas.microsoft.com/office/powerpoint/2010/main" val="3194847228"/>
              </p:ext>
            </p:extLst>
          </p:nvPr>
        </p:nvGraphicFramePr>
        <p:xfrm>
          <a:off x="1818619" y="2286000"/>
          <a:ext cx="9043713" cy="3594103"/>
        </p:xfrm>
        <a:graphic>
          <a:graphicData uri="http://schemas.openxmlformats.org/drawingml/2006/table">
            <a:tbl>
              <a:tblPr firstRow="1" bandRow="1">
                <a:tableStyleId>{5C22544A-7EE6-4342-B048-85BDC9FD1C3A}</a:tableStyleId>
              </a:tblPr>
              <a:tblGrid>
                <a:gridCol w="4505554">
                  <a:extLst>
                    <a:ext uri="{9D8B030D-6E8A-4147-A177-3AD203B41FA5}">
                      <a16:colId xmlns:a16="http://schemas.microsoft.com/office/drawing/2014/main" val="4039535763"/>
                    </a:ext>
                  </a:extLst>
                </a:gridCol>
                <a:gridCol w="4538159">
                  <a:extLst>
                    <a:ext uri="{9D8B030D-6E8A-4147-A177-3AD203B41FA5}">
                      <a16:colId xmlns:a16="http://schemas.microsoft.com/office/drawing/2014/main" val="4188775468"/>
                    </a:ext>
                  </a:extLst>
                </a:gridCol>
              </a:tblGrid>
              <a:tr h="356173">
                <a:tc>
                  <a:txBody>
                    <a:bodyPr/>
                    <a:lstStyle/>
                    <a:p>
                      <a:r>
                        <a:rPr lang="en-US" sz="1600"/>
                        <a:t>                              Brady Rule</a:t>
                      </a:r>
                    </a:p>
                  </a:txBody>
                  <a:tcPr marL="80948" marR="80948" marT="40474" marB="40474"/>
                </a:tc>
                <a:tc>
                  <a:txBody>
                    <a:bodyPr/>
                    <a:lstStyle/>
                    <a:p>
                      <a:r>
                        <a:rPr lang="en-US" sz="1600"/>
                        <a:t>                             New Law</a:t>
                      </a:r>
                    </a:p>
                  </a:txBody>
                  <a:tcPr marL="80948" marR="80948" marT="40474" marB="40474"/>
                </a:tc>
                <a:extLst>
                  <a:ext uri="{0D108BD9-81ED-4DB2-BD59-A6C34878D82A}">
                    <a16:rowId xmlns:a16="http://schemas.microsoft.com/office/drawing/2014/main" val="580315897"/>
                  </a:ext>
                </a:extLst>
              </a:tr>
              <a:tr h="841862">
                <a:tc>
                  <a:txBody>
                    <a:bodyPr/>
                    <a:lstStyle/>
                    <a:p>
                      <a:r>
                        <a:rPr lang="en-US" sz="1600"/>
                        <a:t>General: no guidance about type of information required to be revealed  </a:t>
                      </a:r>
                    </a:p>
                  </a:txBody>
                  <a:tcPr marL="80948" marR="80948" marT="40474" marB="40474"/>
                </a:tc>
                <a:tc>
                  <a:txBody>
                    <a:bodyPr/>
                    <a:lstStyle/>
                    <a:p>
                      <a:r>
                        <a:rPr lang="en-US" sz="1600"/>
                        <a:t>Specific: knowingly make untruthful statement or omission of material fact in specific circumstances</a:t>
                      </a:r>
                    </a:p>
                  </a:txBody>
                  <a:tcPr marL="80948" marR="80948" marT="40474" marB="40474"/>
                </a:tc>
                <a:extLst>
                  <a:ext uri="{0D108BD9-81ED-4DB2-BD59-A6C34878D82A}">
                    <a16:rowId xmlns:a16="http://schemas.microsoft.com/office/drawing/2014/main" val="1463820775"/>
                  </a:ext>
                </a:extLst>
              </a:tr>
              <a:tr h="599017">
                <a:tc>
                  <a:txBody>
                    <a:bodyPr/>
                    <a:lstStyle/>
                    <a:p>
                      <a:r>
                        <a:rPr lang="en-US" sz="1600"/>
                        <a:t>Any information pertaining to credibility of certificate holder</a:t>
                      </a:r>
                    </a:p>
                  </a:txBody>
                  <a:tcPr marL="80948" marR="80948" marT="40474" marB="40474"/>
                </a:tc>
                <a:tc>
                  <a:txBody>
                    <a:bodyPr/>
                    <a:lstStyle/>
                    <a:p>
                      <a:r>
                        <a:rPr lang="en-US" sz="1600"/>
                        <a:t>ONLY pertains to criminal justice record, testimony, or IA/administrative investigation</a:t>
                      </a:r>
                    </a:p>
                  </a:txBody>
                  <a:tcPr marL="80948" marR="80948" marT="40474" marB="40474"/>
                </a:tc>
                <a:extLst>
                  <a:ext uri="{0D108BD9-81ED-4DB2-BD59-A6C34878D82A}">
                    <a16:rowId xmlns:a16="http://schemas.microsoft.com/office/drawing/2014/main" val="1224342737"/>
                  </a:ext>
                </a:extLst>
              </a:tr>
              <a:tr h="599017">
                <a:tc>
                  <a:txBody>
                    <a:bodyPr/>
                    <a:lstStyle/>
                    <a:p>
                      <a:r>
                        <a:rPr lang="en-US" sz="1600"/>
                        <a:t>Inconsistent application of rule – varies by jurisdiction</a:t>
                      </a:r>
                    </a:p>
                  </a:txBody>
                  <a:tcPr marL="80948" marR="80948" marT="40474" marB="40474"/>
                </a:tc>
                <a:tc>
                  <a:txBody>
                    <a:bodyPr/>
                    <a:lstStyle/>
                    <a:p>
                      <a:r>
                        <a:rPr lang="en-US" sz="1600"/>
                        <a:t>All LEA’s shall report findings of untruthfulness that meet criteria to POST</a:t>
                      </a:r>
                    </a:p>
                  </a:txBody>
                  <a:tcPr marL="80948" marR="80948" marT="40474" marB="40474"/>
                </a:tc>
                <a:extLst>
                  <a:ext uri="{0D108BD9-81ED-4DB2-BD59-A6C34878D82A}">
                    <a16:rowId xmlns:a16="http://schemas.microsoft.com/office/drawing/2014/main" val="3149193224"/>
                  </a:ext>
                </a:extLst>
              </a:tr>
              <a:tr h="599017">
                <a:tc>
                  <a:txBody>
                    <a:bodyPr/>
                    <a:lstStyle/>
                    <a:p>
                      <a:r>
                        <a:rPr lang="en-US" sz="1600"/>
                        <a:t>May or may not include due process</a:t>
                      </a:r>
                    </a:p>
                  </a:txBody>
                  <a:tcPr marL="80948" marR="80948" marT="40474" marB="40474"/>
                </a:tc>
                <a:tc>
                  <a:txBody>
                    <a:bodyPr/>
                    <a:lstStyle/>
                    <a:p>
                      <a:r>
                        <a:rPr lang="en-US" sz="1600"/>
                        <a:t>POST Board has promulgated rules including due process for procedure of decertification</a:t>
                      </a:r>
                    </a:p>
                  </a:txBody>
                  <a:tcPr marL="80948" marR="80948" marT="40474" marB="40474"/>
                </a:tc>
                <a:extLst>
                  <a:ext uri="{0D108BD9-81ED-4DB2-BD59-A6C34878D82A}">
                    <a16:rowId xmlns:a16="http://schemas.microsoft.com/office/drawing/2014/main" val="1029987291"/>
                  </a:ext>
                </a:extLst>
              </a:tr>
              <a:tr h="599017">
                <a:tc>
                  <a:txBody>
                    <a:bodyPr/>
                    <a:lstStyle/>
                    <a:p>
                      <a:r>
                        <a:rPr lang="en-US" sz="1600"/>
                        <a:t>Applies retroactively</a:t>
                      </a:r>
                    </a:p>
                  </a:txBody>
                  <a:tcPr marL="80948" marR="80948" marT="40474" marB="40474"/>
                </a:tc>
                <a:tc>
                  <a:txBody>
                    <a:bodyPr/>
                    <a:lstStyle/>
                    <a:p>
                      <a:r>
                        <a:rPr lang="en-US" sz="1600" dirty="0"/>
                        <a:t>Only applies to findings of untruthfulness occurring on or after 8/2/19</a:t>
                      </a:r>
                    </a:p>
                  </a:txBody>
                  <a:tcPr marL="80948" marR="80948" marT="40474" marB="40474"/>
                </a:tc>
                <a:extLst>
                  <a:ext uri="{0D108BD9-81ED-4DB2-BD59-A6C34878D82A}">
                    <a16:rowId xmlns:a16="http://schemas.microsoft.com/office/drawing/2014/main" val="1317620240"/>
                  </a:ext>
                </a:extLst>
              </a:tr>
            </a:tbl>
          </a:graphicData>
        </a:graphic>
      </p:graphicFrame>
    </p:spTree>
    <p:extLst>
      <p:ext uri="{BB962C8B-B14F-4D97-AF65-F5344CB8AC3E}">
        <p14:creationId xmlns:p14="http://schemas.microsoft.com/office/powerpoint/2010/main" val="1849042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C032F75-F5AC-4D84-98D0-DD0FB8A25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EA21D3B4-EB95-40D8-ADD4-C28637F87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11">
            <a:extLst>
              <a:ext uri="{FF2B5EF4-FFF2-40B4-BE49-F238E27FC236}">
                <a16:creationId xmlns:a16="http://schemas.microsoft.com/office/drawing/2014/main" id="{EC402CCD-3D73-4427-910D-80A619EAD5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B70B15EF-5208-4CE2-95E2-A4B4416BE6F7}"/>
              </a:ext>
            </a:extLst>
          </p:cNvPr>
          <p:cNvSpPr>
            <a:spLocks noGrp="1"/>
          </p:cNvSpPr>
          <p:nvPr>
            <p:ph type="title"/>
          </p:nvPr>
        </p:nvSpPr>
        <p:spPr>
          <a:xfrm>
            <a:off x="8136294" y="457200"/>
            <a:ext cx="3293706" cy="1197864"/>
          </a:xfrm>
        </p:spPr>
        <p:txBody>
          <a:bodyPr anchor="b">
            <a:normAutofit/>
          </a:bodyPr>
          <a:lstStyle/>
          <a:p>
            <a:r>
              <a:rPr lang="en-US" sz="1900">
                <a:solidFill>
                  <a:schemeClr val="accent1"/>
                </a:solidFill>
              </a:rPr>
              <a:t>resources</a:t>
            </a:r>
          </a:p>
        </p:txBody>
      </p:sp>
      <p:pic>
        <p:nvPicPr>
          <p:cNvPr id="5" name="Picture 4">
            <a:extLst>
              <a:ext uri="{FF2B5EF4-FFF2-40B4-BE49-F238E27FC236}">
                <a16:creationId xmlns:a16="http://schemas.microsoft.com/office/drawing/2014/main" id="{E1840440-00DE-4DF9-A3EA-2129FCF45B1F}"/>
              </a:ext>
            </a:extLst>
          </p:cNvPr>
          <p:cNvPicPr>
            <a:picLocks noChangeAspect="1"/>
          </p:cNvPicPr>
          <p:nvPr/>
        </p:nvPicPr>
        <p:blipFill>
          <a:blip r:embed="rId2"/>
          <a:stretch>
            <a:fillRect/>
          </a:stretch>
        </p:blipFill>
        <p:spPr>
          <a:xfrm>
            <a:off x="926927" y="1284525"/>
            <a:ext cx="5978273" cy="3978268"/>
          </a:xfrm>
          <a:prstGeom prst="rect">
            <a:avLst/>
          </a:prstGeom>
        </p:spPr>
      </p:pic>
      <p:sp>
        <p:nvSpPr>
          <p:cNvPr id="3" name="Content Placeholder 2">
            <a:extLst>
              <a:ext uri="{FF2B5EF4-FFF2-40B4-BE49-F238E27FC236}">
                <a16:creationId xmlns:a16="http://schemas.microsoft.com/office/drawing/2014/main" id="{7DCEE84E-5055-4FBE-8955-7E758A632130}"/>
              </a:ext>
            </a:extLst>
          </p:cNvPr>
          <p:cNvSpPr>
            <a:spLocks noGrp="1"/>
          </p:cNvSpPr>
          <p:nvPr>
            <p:ph idx="1"/>
          </p:nvPr>
        </p:nvSpPr>
        <p:spPr>
          <a:xfrm>
            <a:off x="7924800" y="1775791"/>
            <a:ext cx="3962400" cy="4103802"/>
          </a:xfrm>
        </p:spPr>
        <p:txBody>
          <a:bodyPr>
            <a:normAutofit/>
          </a:bodyPr>
          <a:lstStyle/>
          <a:p>
            <a:r>
              <a:rPr lang="en-US" sz="1800" dirty="0">
                <a:solidFill>
                  <a:srgbClr val="FFFFFF"/>
                </a:solidFill>
              </a:rPr>
              <a:t>Colorado POST website:</a:t>
            </a:r>
          </a:p>
          <a:p>
            <a:pPr marL="914400" lvl="2" indent="0">
              <a:buNone/>
            </a:pPr>
            <a:r>
              <a:rPr lang="en-US" sz="1800" dirty="0">
                <a:solidFill>
                  <a:srgbClr val="FFFFFF"/>
                </a:solidFill>
                <a:hlinkClick r:id="rId3"/>
              </a:rPr>
              <a:t>https://www.colorado.gov/post</a:t>
            </a:r>
            <a:endParaRPr lang="en-US" sz="1800" dirty="0">
              <a:solidFill>
                <a:srgbClr val="FFFFFF"/>
              </a:solidFill>
            </a:endParaRPr>
          </a:p>
          <a:p>
            <a:pPr lvl="2"/>
            <a:r>
              <a:rPr lang="en-US" sz="1800" dirty="0">
                <a:solidFill>
                  <a:srgbClr val="FFFFFF"/>
                </a:solidFill>
              </a:rPr>
              <a:t>Explanations</a:t>
            </a:r>
          </a:p>
          <a:p>
            <a:pPr lvl="2"/>
            <a:r>
              <a:rPr lang="en-US" sz="1800" dirty="0">
                <a:solidFill>
                  <a:srgbClr val="FFFFFF"/>
                </a:solidFill>
              </a:rPr>
              <a:t>Form</a:t>
            </a:r>
          </a:p>
          <a:p>
            <a:pPr lvl="2"/>
            <a:r>
              <a:rPr lang="en-US" sz="1800" dirty="0">
                <a:solidFill>
                  <a:srgbClr val="FFFFFF"/>
                </a:solidFill>
              </a:rPr>
              <a:t>FAQ’s</a:t>
            </a:r>
          </a:p>
        </p:txBody>
      </p:sp>
    </p:spTree>
    <p:extLst>
      <p:ext uri="{BB962C8B-B14F-4D97-AF65-F5344CB8AC3E}">
        <p14:creationId xmlns:p14="http://schemas.microsoft.com/office/powerpoint/2010/main" val="89089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E5314-2EAC-459C-A325-EE6BEC939150}"/>
              </a:ext>
            </a:extLst>
          </p:cNvPr>
          <p:cNvSpPr>
            <a:spLocks noGrp="1"/>
          </p:cNvSpPr>
          <p:nvPr>
            <p:ph type="title"/>
          </p:nvPr>
        </p:nvSpPr>
        <p:spPr>
          <a:xfrm>
            <a:off x="1251678" y="382385"/>
            <a:ext cx="10178322" cy="1492132"/>
          </a:xfrm>
        </p:spPr>
        <p:txBody>
          <a:bodyPr>
            <a:normAutofit/>
          </a:bodyPr>
          <a:lstStyle/>
          <a:p>
            <a:r>
              <a:rPr lang="en-US" dirty="0"/>
              <a:t>Questions</a:t>
            </a:r>
          </a:p>
        </p:txBody>
      </p:sp>
      <p:sp>
        <p:nvSpPr>
          <p:cNvPr id="3" name="Content Placeholder 2">
            <a:extLst>
              <a:ext uri="{FF2B5EF4-FFF2-40B4-BE49-F238E27FC236}">
                <a16:creationId xmlns:a16="http://schemas.microsoft.com/office/drawing/2014/main" id="{3933036F-D39C-4B75-96E5-D35B0B23FB83}"/>
              </a:ext>
            </a:extLst>
          </p:cNvPr>
          <p:cNvSpPr>
            <a:spLocks noGrp="1"/>
          </p:cNvSpPr>
          <p:nvPr>
            <p:ph idx="1"/>
          </p:nvPr>
        </p:nvSpPr>
        <p:spPr>
          <a:xfrm>
            <a:off x="1033670" y="1497497"/>
            <a:ext cx="6202282" cy="4382096"/>
          </a:xfrm>
        </p:spPr>
        <p:txBody>
          <a:bodyPr>
            <a:normAutofit/>
          </a:bodyPr>
          <a:lstStyle/>
          <a:p>
            <a:r>
              <a:rPr lang="en-US" dirty="0">
                <a:solidFill>
                  <a:srgbClr val="000000"/>
                </a:solidFill>
              </a:rPr>
              <a:t>Contact POST:</a:t>
            </a:r>
          </a:p>
          <a:p>
            <a:pPr marL="0" indent="0">
              <a:buNone/>
            </a:pPr>
            <a:endParaRPr lang="en-US" dirty="0">
              <a:solidFill>
                <a:srgbClr val="000000"/>
              </a:solidFill>
            </a:endParaRPr>
          </a:p>
          <a:p>
            <a:r>
              <a:rPr lang="en-US" dirty="0">
                <a:solidFill>
                  <a:srgbClr val="000000"/>
                </a:solidFill>
              </a:rPr>
              <a:t>Compliance Manager</a:t>
            </a:r>
          </a:p>
          <a:p>
            <a:pPr lvl="1"/>
            <a:r>
              <a:rPr lang="en-US" sz="2000" dirty="0">
                <a:solidFill>
                  <a:srgbClr val="000000"/>
                </a:solidFill>
              </a:rPr>
              <a:t>Cathy Rodriguez</a:t>
            </a:r>
          </a:p>
          <a:p>
            <a:pPr lvl="2"/>
            <a:r>
              <a:rPr lang="en-US" sz="2000" dirty="0">
                <a:solidFill>
                  <a:srgbClr val="000000"/>
                </a:solidFill>
                <a:hlinkClick r:id="rId2"/>
              </a:rPr>
              <a:t>Cathy.Rodriguez@coag.gov</a:t>
            </a:r>
            <a:endParaRPr lang="en-US" sz="2000" dirty="0">
              <a:solidFill>
                <a:srgbClr val="000000"/>
              </a:solidFill>
            </a:endParaRPr>
          </a:p>
          <a:p>
            <a:pPr marL="914400" lvl="2" indent="0">
              <a:buNone/>
            </a:pPr>
            <a:endParaRPr lang="en-US" sz="2000" dirty="0">
              <a:solidFill>
                <a:srgbClr val="000000"/>
              </a:solidFill>
            </a:endParaRPr>
          </a:p>
          <a:p>
            <a:r>
              <a:rPr lang="en-US" dirty="0">
                <a:solidFill>
                  <a:srgbClr val="000000"/>
                </a:solidFill>
              </a:rPr>
              <a:t>POST Director</a:t>
            </a:r>
          </a:p>
          <a:p>
            <a:pPr lvl="1"/>
            <a:r>
              <a:rPr lang="en-US" sz="2000" dirty="0">
                <a:solidFill>
                  <a:srgbClr val="000000"/>
                </a:solidFill>
              </a:rPr>
              <a:t>Erik J. Bourgerie</a:t>
            </a:r>
          </a:p>
          <a:p>
            <a:pPr lvl="2"/>
            <a:r>
              <a:rPr lang="en-US" sz="2000" dirty="0">
                <a:solidFill>
                  <a:srgbClr val="000000"/>
                </a:solidFill>
                <a:hlinkClick r:id="rId3"/>
              </a:rPr>
              <a:t>Erik.Bourgerie@coag.gov</a:t>
            </a:r>
            <a:endParaRPr lang="en-US" sz="2000" dirty="0">
              <a:solidFill>
                <a:srgbClr val="000000"/>
              </a:solidFill>
            </a:endParaRPr>
          </a:p>
          <a:p>
            <a:pPr marL="914400" lvl="2" indent="0">
              <a:buNone/>
            </a:pPr>
            <a:endParaRPr lang="en-US" dirty="0">
              <a:solidFill>
                <a:srgbClr val="000000"/>
              </a:solidFill>
            </a:endParaRPr>
          </a:p>
          <a:p>
            <a:endParaRPr lang="en-US" dirty="0">
              <a:solidFill>
                <a:srgbClr val="000000"/>
              </a:solidFill>
            </a:endParaRPr>
          </a:p>
        </p:txBody>
      </p:sp>
      <p:pic>
        <p:nvPicPr>
          <p:cNvPr id="5" name="Picture 4">
            <a:extLst>
              <a:ext uri="{FF2B5EF4-FFF2-40B4-BE49-F238E27FC236}">
                <a16:creationId xmlns:a16="http://schemas.microsoft.com/office/drawing/2014/main" id="{CA1F20FC-6A9A-495A-96CC-85B4A9166FF0}"/>
              </a:ext>
            </a:extLst>
          </p:cNvPr>
          <p:cNvPicPr>
            <a:picLocks noChangeAspect="1"/>
          </p:cNvPicPr>
          <p:nvPr/>
        </p:nvPicPr>
        <p:blipFill>
          <a:blip r:embed="rId4"/>
          <a:stretch>
            <a:fillRect/>
          </a:stretch>
        </p:blipFill>
        <p:spPr>
          <a:xfrm>
            <a:off x="7697533" y="2286001"/>
            <a:ext cx="3619499" cy="3619499"/>
          </a:xfrm>
          <a:prstGeom prst="rect">
            <a:avLst/>
          </a:prstGeom>
        </p:spPr>
      </p:pic>
    </p:spTree>
    <p:extLst>
      <p:ext uri="{BB962C8B-B14F-4D97-AF65-F5344CB8AC3E}">
        <p14:creationId xmlns:p14="http://schemas.microsoft.com/office/powerpoint/2010/main" val="348599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8F20B-E268-4E1B-B812-2C646F3DF5D5}"/>
              </a:ext>
            </a:extLst>
          </p:cNvPr>
          <p:cNvSpPr>
            <a:spLocks noGrp="1"/>
          </p:cNvSpPr>
          <p:nvPr>
            <p:ph type="title"/>
          </p:nvPr>
        </p:nvSpPr>
        <p:spPr>
          <a:xfrm>
            <a:off x="1251677" y="645105"/>
            <a:ext cx="4357499" cy="1320855"/>
          </a:xfrm>
        </p:spPr>
        <p:txBody>
          <a:bodyPr>
            <a:normAutofit/>
          </a:bodyPr>
          <a:lstStyle/>
          <a:p>
            <a:r>
              <a:rPr lang="en-US" sz="4400" dirty="0"/>
              <a:t>objectives</a:t>
            </a:r>
          </a:p>
        </p:txBody>
      </p:sp>
      <p:sp>
        <p:nvSpPr>
          <p:cNvPr id="3" name="Content Placeholder 2">
            <a:extLst>
              <a:ext uri="{FF2B5EF4-FFF2-40B4-BE49-F238E27FC236}">
                <a16:creationId xmlns:a16="http://schemas.microsoft.com/office/drawing/2014/main" id="{48A68A8C-DA7D-4E6D-BB08-5C29D955C315}"/>
              </a:ext>
            </a:extLst>
          </p:cNvPr>
          <p:cNvSpPr>
            <a:spLocks noGrp="1"/>
          </p:cNvSpPr>
          <p:nvPr>
            <p:ph idx="1"/>
          </p:nvPr>
        </p:nvSpPr>
        <p:spPr>
          <a:xfrm>
            <a:off x="1251678" y="2286001"/>
            <a:ext cx="4363595" cy="3593591"/>
          </a:xfrm>
        </p:spPr>
        <p:txBody>
          <a:bodyPr>
            <a:normAutofit/>
          </a:bodyPr>
          <a:lstStyle/>
          <a:p>
            <a:pPr>
              <a:lnSpc>
                <a:spcPct val="100000"/>
              </a:lnSpc>
            </a:pPr>
            <a:r>
              <a:rPr lang="en-US" dirty="0">
                <a:solidFill>
                  <a:srgbClr val="000000"/>
                </a:solidFill>
              </a:rPr>
              <a:t>History of POST Decertification</a:t>
            </a:r>
          </a:p>
          <a:p>
            <a:pPr>
              <a:lnSpc>
                <a:spcPct val="100000"/>
              </a:lnSpc>
            </a:pPr>
            <a:r>
              <a:rPr lang="en-US" dirty="0">
                <a:solidFill>
                  <a:srgbClr val="000000"/>
                </a:solidFill>
              </a:rPr>
              <a:t>NEW Law</a:t>
            </a:r>
          </a:p>
          <a:p>
            <a:pPr>
              <a:lnSpc>
                <a:spcPct val="100000"/>
              </a:lnSpc>
            </a:pPr>
            <a:r>
              <a:rPr lang="en-US" dirty="0">
                <a:solidFill>
                  <a:srgbClr val="000000"/>
                </a:solidFill>
              </a:rPr>
              <a:t>Criteria</a:t>
            </a:r>
          </a:p>
          <a:p>
            <a:pPr>
              <a:lnSpc>
                <a:spcPct val="100000"/>
              </a:lnSpc>
            </a:pPr>
            <a:r>
              <a:rPr lang="en-US" dirty="0">
                <a:solidFill>
                  <a:srgbClr val="000000"/>
                </a:solidFill>
              </a:rPr>
              <a:t>Administrative Hearing</a:t>
            </a:r>
          </a:p>
          <a:p>
            <a:pPr>
              <a:lnSpc>
                <a:spcPct val="100000"/>
              </a:lnSpc>
            </a:pPr>
            <a:r>
              <a:rPr lang="en-US" dirty="0">
                <a:solidFill>
                  <a:srgbClr val="000000"/>
                </a:solidFill>
              </a:rPr>
              <a:t>Agency Executive Responsibility</a:t>
            </a:r>
          </a:p>
          <a:p>
            <a:pPr>
              <a:lnSpc>
                <a:spcPct val="100000"/>
              </a:lnSpc>
            </a:pPr>
            <a:r>
              <a:rPr lang="en-US" dirty="0">
                <a:solidFill>
                  <a:srgbClr val="000000"/>
                </a:solidFill>
              </a:rPr>
              <a:t>Peace Officer Rights</a:t>
            </a:r>
          </a:p>
          <a:p>
            <a:pPr>
              <a:lnSpc>
                <a:spcPct val="100000"/>
              </a:lnSpc>
            </a:pPr>
            <a:r>
              <a:rPr lang="en-US" dirty="0">
                <a:solidFill>
                  <a:srgbClr val="000000"/>
                </a:solidFill>
              </a:rPr>
              <a:t>Difference between Brady and Untruthfulness Law</a:t>
            </a:r>
          </a:p>
          <a:p>
            <a:pPr>
              <a:lnSpc>
                <a:spcPct val="100000"/>
              </a:lnSpc>
            </a:pPr>
            <a:r>
              <a:rPr lang="en-US" dirty="0">
                <a:solidFill>
                  <a:srgbClr val="000000"/>
                </a:solidFill>
              </a:rPr>
              <a:t>Resources</a:t>
            </a:r>
          </a:p>
          <a:p>
            <a:pPr>
              <a:lnSpc>
                <a:spcPct val="100000"/>
              </a:lnSpc>
            </a:pPr>
            <a:endParaRPr lang="en-US" dirty="0">
              <a:solidFill>
                <a:srgbClr val="000000"/>
              </a:solidFill>
            </a:endParaRPr>
          </a:p>
          <a:p>
            <a:pPr>
              <a:lnSpc>
                <a:spcPct val="100000"/>
              </a:lnSpc>
            </a:pPr>
            <a:endParaRPr lang="en-US" dirty="0">
              <a:solidFill>
                <a:srgbClr val="000000"/>
              </a:solidFill>
            </a:endParaRPr>
          </a:p>
        </p:txBody>
      </p:sp>
      <p:pic>
        <p:nvPicPr>
          <p:cNvPr id="7" name="Picture 6">
            <a:extLst>
              <a:ext uri="{FF2B5EF4-FFF2-40B4-BE49-F238E27FC236}">
                <a16:creationId xmlns:a16="http://schemas.microsoft.com/office/drawing/2014/main" id="{1CAC97F2-B981-45E1-B493-D0E6DC1C8677}"/>
              </a:ext>
            </a:extLst>
          </p:cNvPr>
          <p:cNvPicPr>
            <a:picLocks noChangeAspect="1"/>
          </p:cNvPicPr>
          <p:nvPr/>
        </p:nvPicPr>
        <p:blipFill>
          <a:blip r:embed="rId2"/>
          <a:stretch>
            <a:fillRect/>
          </a:stretch>
        </p:blipFill>
        <p:spPr>
          <a:xfrm>
            <a:off x="6098193" y="853757"/>
            <a:ext cx="5176744" cy="5176744"/>
          </a:xfrm>
          <a:prstGeom prst="rect">
            <a:avLst/>
          </a:prstGeom>
        </p:spPr>
      </p:pic>
    </p:spTree>
    <p:extLst>
      <p:ext uri="{BB962C8B-B14F-4D97-AF65-F5344CB8AC3E}">
        <p14:creationId xmlns:p14="http://schemas.microsoft.com/office/powerpoint/2010/main" val="72906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C032F75-F5AC-4D84-98D0-DD0FB8A25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EA21D3B4-EB95-40D8-ADD4-C28637F87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11">
            <a:extLst>
              <a:ext uri="{FF2B5EF4-FFF2-40B4-BE49-F238E27FC236}">
                <a16:creationId xmlns:a16="http://schemas.microsoft.com/office/drawing/2014/main" id="{EC402CCD-3D73-4427-910D-80A619EAD5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AFB6BB1E-D95E-4839-A6C9-EBE4582B9BC7}"/>
              </a:ext>
            </a:extLst>
          </p:cNvPr>
          <p:cNvSpPr>
            <a:spLocks noGrp="1"/>
          </p:cNvSpPr>
          <p:nvPr>
            <p:ph type="title"/>
          </p:nvPr>
        </p:nvSpPr>
        <p:spPr>
          <a:xfrm>
            <a:off x="8176591" y="443948"/>
            <a:ext cx="3253409" cy="907774"/>
          </a:xfrm>
        </p:spPr>
        <p:txBody>
          <a:bodyPr anchor="b">
            <a:normAutofit/>
          </a:bodyPr>
          <a:lstStyle/>
          <a:p>
            <a:r>
              <a:rPr lang="en-US" sz="1900" dirty="0">
                <a:solidFill>
                  <a:schemeClr val="accent1"/>
                </a:solidFill>
              </a:rPr>
              <a:t>History of POST decertification</a:t>
            </a:r>
          </a:p>
        </p:txBody>
      </p:sp>
      <p:pic>
        <p:nvPicPr>
          <p:cNvPr id="5" name="Picture 4">
            <a:extLst>
              <a:ext uri="{FF2B5EF4-FFF2-40B4-BE49-F238E27FC236}">
                <a16:creationId xmlns:a16="http://schemas.microsoft.com/office/drawing/2014/main" id="{E3EA46C1-EA4C-4252-AAB6-F1BBCA608042}"/>
              </a:ext>
            </a:extLst>
          </p:cNvPr>
          <p:cNvPicPr>
            <a:picLocks noChangeAspect="1"/>
          </p:cNvPicPr>
          <p:nvPr/>
        </p:nvPicPr>
        <p:blipFill>
          <a:blip r:embed="rId2"/>
          <a:stretch>
            <a:fillRect/>
          </a:stretch>
        </p:blipFill>
        <p:spPr>
          <a:xfrm>
            <a:off x="926927" y="1160649"/>
            <a:ext cx="5978273" cy="4226020"/>
          </a:xfrm>
          <a:prstGeom prst="rect">
            <a:avLst/>
          </a:prstGeom>
        </p:spPr>
      </p:pic>
      <p:sp>
        <p:nvSpPr>
          <p:cNvPr id="3" name="Content Placeholder 2">
            <a:extLst>
              <a:ext uri="{FF2B5EF4-FFF2-40B4-BE49-F238E27FC236}">
                <a16:creationId xmlns:a16="http://schemas.microsoft.com/office/drawing/2014/main" id="{0BD074AE-2B58-4623-878B-945B56BBFDD1}"/>
              </a:ext>
            </a:extLst>
          </p:cNvPr>
          <p:cNvSpPr>
            <a:spLocks noGrp="1"/>
          </p:cNvSpPr>
          <p:nvPr>
            <p:ph idx="1"/>
          </p:nvPr>
        </p:nvSpPr>
        <p:spPr>
          <a:xfrm>
            <a:off x="7958137" y="1681570"/>
            <a:ext cx="3876053" cy="4573457"/>
          </a:xfrm>
        </p:spPr>
        <p:txBody>
          <a:bodyPr>
            <a:normAutofit/>
          </a:bodyPr>
          <a:lstStyle/>
          <a:p>
            <a:r>
              <a:rPr lang="en-US" sz="1800" dirty="0">
                <a:solidFill>
                  <a:srgbClr val="FFFFFF"/>
                </a:solidFill>
              </a:rPr>
              <a:t>Initially POST could only revoke certification based on Felony convictions.</a:t>
            </a:r>
          </a:p>
          <a:p>
            <a:endParaRPr lang="en-US" sz="1800" dirty="0">
              <a:solidFill>
                <a:srgbClr val="FFFFFF"/>
              </a:solidFill>
            </a:endParaRPr>
          </a:p>
          <a:p>
            <a:r>
              <a:rPr lang="en-US" sz="1800" dirty="0">
                <a:solidFill>
                  <a:srgbClr val="FFFFFF"/>
                </a:solidFill>
              </a:rPr>
              <a:t>Added specific Misdemeanors (listed in 24-31-305), occurring after 7/1/01.</a:t>
            </a:r>
          </a:p>
          <a:p>
            <a:endParaRPr lang="en-US" sz="1800" dirty="0">
              <a:solidFill>
                <a:srgbClr val="FFFFFF"/>
              </a:solidFill>
            </a:endParaRPr>
          </a:p>
          <a:p>
            <a:r>
              <a:rPr lang="en-US" sz="1800" dirty="0">
                <a:solidFill>
                  <a:srgbClr val="FFFFFF"/>
                </a:solidFill>
              </a:rPr>
              <a:t>June 10, 2016 added:</a:t>
            </a:r>
          </a:p>
          <a:p>
            <a:pPr lvl="1"/>
            <a:r>
              <a:rPr lang="en-US" dirty="0">
                <a:solidFill>
                  <a:srgbClr val="FFFFFF"/>
                </a:solidFill>
              </a:rPr>
              <a:t>Deferred Judgement and/or Sentencing</a:t>
            </a:r>
          </a:p>
          <a:p>
            <a:pPr lvl="1"/>
            <a:r>
              <a:rPr lang="en-US" dirty="0">
                <a:solidFill>
                  <a:srgbClr val="FFFFFF"/>
                </a:solidFill>
              </a:rPr>
              <a:t>Deferred Prosecution</a:t>
            </a:r>
          </a:p>
          <a:p>
            <a:pPr lvl="1"/>
            <a:r>
              <a:rPr lang="en-US" dirty="0">
                <a:solidFill>
                  <a:srgbClr val="FFFFFF"/>
                </a:solidFill>
              </a:rPr>
              <a:t>Pretrial Diversion</a:t>
            </a:r>
          </a:p>
        </p:txBody>
      </p:sp>
    </p:spTree>
    <p:extLst>
      <p:ext uri="{BB962C8B-B14F-4D97-AF65-F5344CB8AC3E}">
        <p14:creationId xmlns:p14="http://schemas.microsoft.com/office/powerpoint/2010/main" val="39704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AE42-5686-4369-BC14-BA985A76A17A}"/>
              </a:ext>
            </a:extLst>
          </p:cNvPr>
          <p:cNvSpPr>
            <a:spLocks noGrp="1"/>
          </p:cNvSpPr>
          <p:nvPr>
            <p:ph type="title"/>
          </p:nvPr>
        </p:nvSpPr>
        <p:spPr>
          <a:xfrm>
            <a:off x="1150070" y="505467"/>
            <a:ext cx="3208570" cy="5670379"/>
          </a:xfrm>
        </p:spPr>
        <p:txBody>
          <a:bodyPr anchor="t">
            <a:normAutofit/>
          </a:bodyPr>
          <a:lstStyle/>
          <a:p>
            <a:r>
              <a:rPr lang="en-US" sz="4000" dirty="0"/>
              <a:t>New law: </a:t>
            </a:r>
            <a:br>
              <a:rPr lang="en-US" sz="4000" dirty="0"/>
            </a:br>
            <a:r>
              <a:rPr lang="en-US" sz="4000" dirty="0"/>
              <a:t>SB19-166; 24-31-305 (2.5), C.R.S.</a:t>
            </a:r>
          </a:p>
        </p:txBody>
      </p:sp>
      <p:sp>
        <p:nvSpPr>
          <p:cNvPr id="3" name="Content Placeholder 2">
            <a:extLst>
              <a:ext uri="{FF2B5EF4-FFF2-40B4-BE49-F238E27FC236}">
                <a16:creationId xmlns:a16="http://schemas.microsoft.com/office/drawing/2014/main" id="{36522297-1264-4EF3-9F3A-3E64F27AC0AE}"/>
              </a:ext>
            </a:extLst>
          </p:cNvPr>
          <p:cNvSpPr>
            <a:spLocks noGrp="1"/>
          </p:cNvSpPr>
          <p:nvPr>
            <p:ph idx="1"/>
          </p:nvPr>
        </p:nvSpPr>
        <p:spPr>
          <a:xfrm>
            <a:off x="4358640" y="505467"/>
            <a:ext cx="7226903" cy="3453262"/>
          </a:xfrm>
        </p:spPr>
        <p:txBody>
          <a:bodyPr>
            <a:normAutofit/>
          </a:bodyPr>
          <a:lstStyle/>
          <a:p>
            <a:r>
              <a:rPr lang="en-US" dirty="0"/>
              <a:t>POST Board shall revoke certificate in findings of untruthfulness.</a:t>
            </a:r>
          </a:p>
          <a:p>
            <a:r>
              <a:rPr lang="en-US" dirty="0"/>
              <a:t>Law enforcement agency (LEA) shall notify POST of findings of untruthfulness.</a:t>
            </a:r>
          </a:p>
          <a:p>
            <a:r>
              <a:rPr lang="en-US" dirty="0"/>
              <a:t>Does not equate to “Brady” due to definition, specific requirements and application.</a:t>
            </a:r>
          </a:p>
          <a:p>
            <a:pPr lvl="1"/>
            <a:r>
              <a:rPr lang="en-US" dirty="0"/>
              <a:t>See details later in presentation. </a:t>
            </a:r>
          </a:p>
        </p:txBody>
      </p:sp>
      <p:pic>
        <p:nvPicPr>
          <p:cNvPr id="5" name="Picture 4">
            <a:extLst>
              <a:ext uri="{FF2B5EF4-FFF2-40B4-BE49-F238E27FC236}">
                <a16:creationId xmlns:a16="http://schemas.microsoft.com/office/drawing/2014/main" id="{256B8DA2-E2A0-4C1F-8A20-81180DD827AE}"/>
              </a:ext>
            </a:extLst>
          </p:cNvPr>
          <p:cNvPicPr>
            <a:picLocks noChangeAspect="1"/>
          </p:cNvPicPr>
          <p:nvPr/>
        </p:nvPicPr>
        <p:blipFill>
          <a:blip r:embed="rId2"/>
          <a:stretch>
            <a:fillRect/>
          </a:stretch>
        </p:blipFill>
        <p:spPr>
          <a:xfrm>
            <a:off x="5234215" y="4136572"/>
            <a:ext cx="5462872" cy="2039274"/>
          </a:xfrm>
          <a:prstGeom prst="rect">
            <a:avLst/>
          </a:prstGeom>
        </p:spPr>
      </p:pic>
    </p:spTree>
    <p:extLst>
      <p:ext uri="{BB962C8B-B14F-4D97-AF65-F5344CB8AC3E}">
        <p14:creationId xmlns:p14="http://schemas.microsoft.com/office/powerpoint/2010/main" val="403095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F31C52B-DEF9-4845-9A79-72C9330F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10">
            <a:extLst>
              <a:ext uri="{FF2B5EF4-FFF2-40B4-BE49-F238E27FC236}">
                <a16:creationId xmlns:a16="http://schemas.microsoft.com/office/drawing/2014/main" id="{63DACD0E-B2B1-49C4-B085-D93AC5F6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itle 1">
            <a:extLst>
              <a:ext uri="{FF2B5EF4-FFF2-40B4-BE49-F238E27FC236}">
                <a16:creationId xmlns:a16="http://schemas.microsoft.com/office/drawing/2014/main" id="{EAA21EE1-1D4A-4EED-A448-D41896ED79BA}"/>
              </a:ext>
            </a:extLst>
          </p:cNvPr>
          <p:cNvSpPr>
            <a:spLocks noGrp="1"/>
          </p:cNvSpPr>
          <p:nvPr>
            <p:ph type="title"/>
          </p:nvPr>
        </p:nvSpPr>
        <p:spPr>
          <a:xfrm>
            <a:off x="754144" y="484631"/>
            <a:ext cx="6340519" cy="1638469"/>
          </a:xfrm>
        </p:spPr>
        <p:txBody>
          <a:bodyPr>
            <a:normAutofit/>
          </a:bodyPr>
          <a:lstStyle/>
          <a:p>
            <a:r>
              <a:rPr lang="en-US" dirty="0"/>
              <a:t>Effective 8/2/19</a:t>
            </a:r>
          </a:p>
        </p:txBody>
      </p:sp>
      <p:sp>
        <p:nvSpPr>
          <p:cNvPr id="14" name="Rectangle 13">
            <a:extLst>
              <a:ext uri="{FF2B5EF4-FFF2-40B4-BE49-F238E27FC236}">
                <a16:creationId xmlns:a16="http://schemas.microsoft.com/office/drawing/2014/main" id="{F2F5074D-2B0A-40BB-B69E-C08F65EC3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A6415C7-4884-4579-932B-71313021A756}"/>
              </a:ext>
            </a:extLst>
          </p:cNvPr>
          <p:cNvSpPr>
            <a:spLocks noGrp="1"/>
          </p:cNvSpPr>
          <p:nvPr>
            <p:ph idx="1"/>
          </p:nvPr>
        </p:nvSpPr>
        <p:spPr>
          <a:xfrm>
            <a:off x="730842" y="1603514"/>
            <a:ext cx="6340519" cy="4769854"/>
          </a:xfrm>
        </p:spPr>
        <p:txBody>
          <a:bodyPr>
            <a:normAutofit/>
          </a:bodyPr>
          <a:lstStyle/>
          <a:p>
            <a:r>
              <a:rPr lang="en-US" sz="1800" dirty="0">
                <a:solidFill>
                  <a:srgbClr val="000000"/>
                </a:solidFill>
              </a:rPr>
              <a:t>POST Board SHALL be notified of the following by LEA’s:</a:t>
            </a:r>
          </a:p>
          <a:p>
            <a:pPr marL="0" indent="0">
              <a:buNone/>
            </a:pPr>
            <a:endParaRPr lang="en-US" sz="1800" dirty="0">
              <a:solidFill>
                <a:srgbClr val="000000"/>
              </a:solidFill>
            </a:endParaRPr>
          </a:p>
          <a:p>
            <a:pPr lvl="1"/>
            <a:r>
              <a:rPr lang="en-US" dirty="0">
                <a:solidFill>
                  <a:srgbClr val="000000"/>
                </a:solidFill>
              </a:rPr>
              <a:t>Certificate holder has </a:t>
            </a:r>
            <a:r>
              <a:rPr lang="en-US" b="1" u="sng" dirty="0">
                <a:solidFill>
                  <a:srgbClr val="000000"/>
                </a:solidFill>
              </a:rPr>
              <a:t>knowingly</a:t>
            </a:r>
            <a:r>
              <a:rPr lang="en-US" dirty="0">
                <a:solidFill>
                  <a:srgbClr val="000000"/>
                </a:solidFill>
              </a:rPr>
              <a:t> made an untruthful statement regarding material fact </a:t>
            </a:r>
            <a:r>
              <a:rPr lang="en-US" u="sng" dirty="0">
                <a:solidFill>
                  <a:srgbClr val="000000"/>
                </a:solidFill>
              </a:rPr>
              <a:t>OR</a:t>
            </a:r>
            <a:r>
              <a:rPr lang="en-US" dirty="0">
                <a:solidFill>
                  <a:srgbClr val="000000"/>
                </a:solidFill>
              </a:rPr>
              <a:t> omitted material fact:</a:t>
            </a:r>
          </a:p>
          <a:p>
            <a:pPr lvl="2"/>
            <a:r>
              <a:rPr lang="en-US" sz="1800" dirty="0">
                <a:solidFill>
                  <a:srgbClr val="000000"/>
                </a:solidFill>
              </a:rPr>
              <a:t>On official criminal justice record.</a:t>
            </a:r>
          </a:p>
          <a:p>
            <a:pPr lvl="2"/>
            <a:r>
              <a:rPr lang="en-US" sz="1800" dirty="0">
                <a:solidFill>
                  <a:srgbClr val="000000"/>
                </a:solidFill>
              </a:rPr>
              <a:t>While testifying under oath.</a:t>
            </a:r>
          </a:p>
          <a:p>
            <a:pPr lvl="2"/>
            <a:r>
              <a:rPr lang="en-US" sz="1800" dirty="0">
                <a:solidFill>
                  <a:srgbClr val="000000"/>
                </a:solidFill>
              </a:rPr>
              <a:t>During Internal Affairs (IA) investigation </a:t>
            </a:r>
            <a:r>
              <a:rPr lang="en-US" sz="1800" u="sng" dirty="0">
                <a:solidFill>
                  <a:srgbClr val="000000"/>
                </a:solidFill>
              </a:rPr>
              <a:t>OR</a:t>
            </a:r>
          </a:p>
          <a:p>
            <a:pPr lvl="2"/>
            <a:r>
              <a:rPr lang="en-US" sz="1800" dirty="0">
                <a:solidFill>
                  <a:srgbClr val="000000"/>
                </a:solidFill>
              </a:rPr>
              <a:t>During an administrative investigation and/or disciplinary process.</a:t>
            </a:r>
          </a:p>
        </p:txBody>
      </p:sp>
      <p:pic>
        <p:nvPicPr>
          <p:cNvPr id="5" name="Picture 4">
            <a:extLst>
              <a:ext uri="{FF2B5EF4-FFF2-40B4-BE49-F238E27FC236}">
                <a16:creationId xmlns:a16="http://schemas.microsoft.com/office/drawing/2014/main" id="{02E7846F-B920-46B7-A9AF-1F168F368E51}"/>
              </a:ext>
            </a:extLst>
          </p:cNvPr>
          <p:cNvPicPr>
            <a:picLocks noChangeAspect="1"/>
          </p:cNvPicPr>
          <p:nvPr/>
        </p:nvPicPr>
        <p:blipFill>
          <a:blip r:embed="rId2"/>
          <a:stretch>
            <a:fillRect/>
          </a:stretch>
        </p:blipFill>
        <p:spPr>
          <a:xfrm>
            <a:off x="8050787" y="2059547"/>
            <a:ext cx="3656581" cy="2738906"/>
          </a:xfrm>
          <a:prstGeom prst="rect">
            <a:avLst/>
          </a:prstGeom>
        </p:spPr>
      </p:pic>
    </p:spTree>
    <p:extLst>
      <p:ext uri="{BB962C8B-B14F-4D97-AF65-F5344CB8AC3E}">
        <p14:creationId xmlns:p14="http://schemas.microsoft.com/office/powerpoint/2010/main" val="2106318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C032F75-F5AC-4D84-98D0-DD0FB8A25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EA21D3B4-EB95-40D8-ADD4-C28637F87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Freeform 11">
            <a:extLst>
              <a:ext uri="{FF2B5EF4-FFF2-40B4-BE49-F238E27FC236}">
                <a16:creationId xmlns:a16="http://schemas.microsoft.com/office/drawing/2014/main" id="{EC402CCD-3D73-4427-910D-80A619EAD5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ED3E5F82-A2A7-48C1-B6FC-EBAA47D110A9}"/>
              </a:ext>
            </a:extLst>
          </p:cNvPr>
          <p:cNvSpPr>
            <a:spLocks noGrp="1"/>
          </p:cNvSpPr>
          <p:nvPr>
            <p:ph type="title"/>
          </p:nvPr>
        </p:nvSpPr>
        <p:spPr>
          <a:xfrm>
            <a:off x="8339328" y="457200"/>
            <a:ext cx="3090672" cy="1197864"/>
          </a:xfrm>
        </p:spPr>
        <p:txBody>
          <a:bodyPr anchor="b">
            <a:normAutofit/>
          </a:bodyPr>
          <a:lstStyle/>
          <a:p>
            <a:r>
              <a:rPr lang="en-US" sz="1900">
                <a:solidFill>
                  <a:schemeClr val="accent1"/>
                </a:solidFill>
              </a:rPr>
              <a:t>Administrative investigation &amp; disciplinary process</a:t>
            </a:r>
            <a:endParaRPr lang="en-US" sz="1900" dirty="0">
              <a:solidFill>
                <a:schemeClr val="accent1"/>
              </a:solidFill>
            </a:endParaRPr>
          </a:p>
        </p:txBody>
      </p:sp>
      <p:pic>
        <p:nvPicPr>
          <p:cNvPr id="7" name="Picture 6">
            <a:extLst>
              <a:ext uri="{FF2B5EF4-FFF2-40B4-BE49-F238E27FC236}">
                <a16:creationId xmlns:a16="http://schemas.microsoft.com/office/drawing/2014/main" id="{5AD25F36-14D1-47C4-B394-17CC2E830A90}"/>
              </a:ext>
            </a:extLst>
          </p:cNvPr>
          <p:cNvPicPr>
            <a:picLocks noChangeAspect="1"/>
          </p:cNvPicPr>
          <p:nvPr/>
        </p:nvPicPr>
        <p:blipFill>
          <a:blip r:embed="rId2"/>
          <a:stretch>
            <a:fillRect/>
          </a:stretch>
        </p:blipFill>
        <p:spPr>
          <a:xfrm>
            <a:off x="926927" y="1599743"/>
            <a:ext cx="5978273" cy="3347832"/>
          </a:xfrm>
          <a:prstGeom prst="rect">
            <a:avLst/>
          </a:prstGeom>
        </p:spPr>
      </p:pic>
      <p:sp>
        <p:nvSpPr>
          <p:cNvPr id="3" name="Content Placeholder 2">
            <a:extLst>
              <a:ext uri="{FF2B5EF4-FFF2-40B4-BE49-F238E27FC236}">
                <a16:creationId xmlns:a16="http://schemas.microsoft.com/office/drawing/2014/main" id="{B130146A-6251-47D4-B6CA-FE0EEE722CEB}"/>
              </a:ext>
            </a:extLst>
          </p:cNvPr>
          <p:cNvSpPr>
            <a:spLocks noGrp="1"/>
          </p:cNvSpPr>
          <p:nvPr>
            <p:ph idx="1"/>
          </p:nvPr>
        </p:nvSpPr>
        <p:spPr>
          <a:xfrm>
            <a:off x="8339328" y="1655065"/>
            <a:ext cx="3090672" cy="4224528"/>
          </a:xfrm>
        </p:spPr>
        <p:txBody>
          <a:bodyPr>
            <a:normAutofit/>
          </a:bodyPr>
          <a:lstStyle/>
          <a:p>
            <a:pPr lvl="1"/>
            <a:endParaRPr lang="en-US" sz="1600" i="1">
              <a:solidFill>
                <a:srgbClr val="FFFFFF"/>
              </a:solidFill>
            </a:endParaRPr>
          </a:p>
          <a:p>
            <a:pPr lvl="1"/>
            <a:endParaRPr lang="en-US" sz="1600" i="1">
              <a:solidFill>
                <a:srgbClr val="FFFFFF"/>
              </a:solidFill>
            </a:endParaRPr>
          </a:p>
          <a:p>
            <a:pPr marL="457200" lvl="1" indent="0">
              <a:buNone/>
            </a:pPr>
            <a:r>
              <a:rPr lang="en-US" sz="1600" i="1">
                <a:solidFill>
                  <a:srgbClr val="FFFFFF"/>
                </a:solidFill>
              </a:rPr>
              <a:t>“an employer’s formal process of internal control that assures than an allegation of violation of employer rules, policy, procedure, or other misconduct OR improper actions by an employee are subject to a complete and objective investigation resulting in findings of fact and disciplinary action for any substantiated violation.”</a:t>
            </a:r>
          </a:p>
        </p:txBody>
      </p:sp>
    </p:spTree>
    <p:extLst>
      <p:ext uri="{BB962C8B-B14F-4D97-AF65-F5344CB8AC3E}">
        <p14:creationId xmlns:p14="http://schemas.microsoft.com/office/powerpoint/2010/main" val="249041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F31C52B-DEF9-4845-9A79-72C9330F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10">
            <a:extLst>
              <a:ext uri="{FF2B5EF4-FFF2-40B4-BE49-F238E27FC236}">
                <a16:creationId xmlns:a16="http://schemas.microsoft.com/office/drawing/2014/main" id="{63DACD0E-B2B1-49C4-B085-D93AC5F6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itle 1">
            <a:extLst>
              <a:ext uri="{FF2B5EF4-FFF2-40B4-BE49-F238E27FC236}">
                <a16:creationId xmlns:a16="http://schemas.microsoft.com/office/drawing/2014/main" id="{BACAD197-C903-4B02-A86A-679DF715BFAE}"/>
              </a:ext>
            </a:extLst>
          </p:cNvPr>
          <p:cNvSpPr>
            <a:spLocks noGrp="1"/>
          </p:cNvSpPr>
          <p:nvPr>
            <p:ph type="title"/>
          </p:nvPr>
        </p:nvSpPr>
        <p:spPr>
          <a:xfrm>
            <a:off x="754144" y="484631"/>
            <a:ext cx="6340519" cy="1638469"/>
          </a:xfrm>
        </p:spPr>
        <p:txBody>
          <a:bodyPr>
            <a:normAutofit/>
          </a:bodyPr>
          <a:lstStyle/>
          <a:p>
            <a:r>
              <a:rPr lang="en-US" dirty="0"/>
              <a:t>LEA’s responsibility</a:t>
            </a:r>
          </a:p>
        </p:txBody>
      </p:sp>
      <p:sp>
        <p:nvSpPr>
          <p:cNvPr id="14" name="Rectangle 13">
            <a:extLst>
              <a:ext uri="{FF2B5EF4-FFF2-40B4-BE49-F238E27FC236}">
                <a16:creationId xmlns:a16="http://schemas.microsoft.com/office/drawing/2014/main" id="{F2F5074D-2B0A-40BB-B69E-C08F65EC3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43AAC96-8BE6-41B2-8851-EF99A2B98C4F}"/>
              </a:ext>
            </a:extLst>
          </p:cNvPr>
          <p:cNvSpPr>
            <a:spLocks noGrp="1"/>
          </p:cNvSpPr>
          <p:nvPr>
            <p:ph idx="1"/>
          </p:nvPr>
        </p:nvSpPr>
        <p:spPr>
          <a:xfrm>
            <a:off x="484632" y="1266739"/>
            <a:ext cx="6696344" cy="5478010"/>
          </a:xfrm>
        </p:spPr>
        <p:txBody>
          <a:bodyPr>
            <a:noAutofit/>
          </a:bodyPr>
          <a:lstStyle/>
          <a:p>
            <a:pPr>
              <a:lnSpc>
                <a:spcPct val="100000"/>
              </a:lnSpc>
            </a:pPr>
            <a:r>
              <a:rPr lang="en-US" sz="1800" dirty="0">
                <a:solidFill>
                  <a:srgbClr val="000000"/>
                </a:solidFill>
              </a:rPr>
              <a:t>SHALL notify POST once </a:t>
            </a:r>
            <a:r>
              <a:rPr lang="en-US" sz="1800" u="sng" dirty="0">
                <a:solidFill>
                  <a:srgbClr val="000000"/>
                </a:solidFill>
              </a:rPr>
              <a:t>ALL</a:t>
            </a:r>
            <a:r>
              <a:rPr lang="en-US" sz="1800" dirty="0">
                <a:solidFill>
                  <a:srgbClr val="000000"/>
                </a:solidFill>
              </a:rPr>
              <a:t> of the following has occurred:</a:t>
            </a:r>
          </a:p>
          <a:p>
            <a:pPr lvl="1">
              <a:lnSpc>
                <a:spcPct val="100000"/>
              </a:lnSpc>
            </a:pPr>
            <a:r>
              <a:rPr lang="en-US" dirty="0">
                <a:solidFill>
                  <a:srgbClr val="000000"/>
                </a:solidFill>
              </a:rPr>
              <a:t>Completion of administrative process, as defined by a published policy in effect at the time of the untruthful statement of material fact </a:t>
            </a:r>
            <a:r>
              <a:rPr lang="en-US" u="sng" dirty="0">
                <a:solidFill>
                  <a:srgbClr val="000000"/>
                </a:solidFill>
              </a:rPr>
              <a:t>OR</a:t>
            </a:r>
            <a:r>
              <a:rPr lang="en-US" dirty="0">
                <a:solidFill>
                  <a:srgbClr val="000000"/>
                </a:solidFill>
              </a:rPr>
              <a:t> omission of material fact. </a:t>
            </a:r>
          </a:p>
          <a:p>
            <a:pPr lvl="1">
              <a:lnSpc>
                <a:spcPct val="100000"/>
              </a:lnSpc>
            </a:pPr>
            <a:r>
              <a:rPr lang="en-US" dirty="0">
                <a:solidFill>
                  <a:srgbClr val="000000"/>
                </a:solidFill>
              </a:rPr>
              <a:t>Determination by “a clear and convincing standard” of the evidence through an administrative investigation and disciplinary process that the certificate holder knowingly made an untruthful statement regarding a material fact </a:t>
            </a:r>
            <a:r>
              <a:rPr lang="en-US" u="sng" dirty="0">
                <a:solidFill>
                  <a:srgbClr val="000000"/>
                </a:solidFill>
              </a:rPr>
              <a:t>OR</a:t>
            </a:r>
            <a:r>
              <a:rPr lang="en-US" dirty="0">
                <a:solidFill>
                  <a:srgbClr val="000000"/>
                </a:solidFill>
              </a:rPr>
              <a:t> omitted a material fact:</a:t>
            </a:r>
          </a:p>
          <a:p>
            <a:pPr lvl="2">
              <a:lnSpc>
                <a:spcPct val="100000"/>
              </a:lnSpc>
            </a:pPr>
            <a:r>
              <a:rPr lang="en-US" sz="1800" dirty="0">
                <a:solidFill>
                  <a:srgbClr val="000000"/>
                </a:solidFill>
              </a:rPr>
              <a:t>On official criminal justice record, </a:t>
            </a:r>
            <a:r>
              <a:rPr lang="en-US" sz="1800" u="sng" dirty="0">
                <a:solidFill>
                  <a:srgbClr val="000000"/>
                </a:solidFill>
              </a:rPr>
              <a:t>OR</a:t>
            </a:r>
          </a:p>
          <a:p>
            <a:pPr lvl="2">
              <a:lnSpc>
                <a:spcPct val="100000"/>
              </a:lnSpc>
            </a:pPr>
            <a:r>
              <a:rPr lang="en-US" sz="1800" dirty="0">
                <a:solidFill>
                  <a:srgbClr val="000000"/>
                </a:solidFill>
              </a:rPr>
              <a:t>While testifying in court, </a:t>
            </a:r>
            <a:r>
              <a:rPr lang="en-US" sz="1800" u="sng" dirty="0">
                <a:solidFill>
                  <a:srgbClr val="000000"/>
                </a:solidFill>
              </a:rPr>
              <a:t>OR</a:t>
            </a:r>
          </a:p>
          <a:p>
            <a:pPr lvl="2">
              <a:lnSpc>
                <a:spcPct val="100000"/>
              </a:lnSpc>
            </a:pPr>
            <a:r>
              <a:rPr lang="en-US" sz="1800" dirty="0">
                <a:solidFill>
                  <a:srgbClr val="000000"/>
                </a:solidFill>
              </a:rPr>
              <a:t>During an IA investigation, </a:t>
            </a:r>
            <a:r>
              <a:rPr lang="en-US" sz="1800" u="sng" dirty="0">
                <a:solidFill>
                  <a:srgbClr val="000000"/>
                </a:solidFill>
              </a:rPr>
              <a:t>OR</a:t>
            </a:r>
          </a:p>
          <a:p>
            <a:pPr lvl="2">
              <a:lnSpc>
                <a:spcPct val="100000"/>
              </a:lnSpc>
            </a:pPr>
            <a:r>
              <a:rPr lang="en-US" sz="1800" dirty="0">
                <a:solidFill>
                  <a:srgbClr val="000000"/>
                </a:solidFill>
              </a:rPr>
              <a:t>During a comparable administrative investigation</a:t>
            </a:r>
          </a:p>
          <a:p>
            <a:pPr lvl="1">
              <a:lnSpc>
                <a:spcPct val="100000"/>
              </a:lnSpc>
            </a:pPr>
            <a:r>
              <a:rPr lang="en-US" dirty="0">
                <a:solidFill>
                  <a:srgbClr val="000000"/>
                </a:solidFill>
              </a:rPr>
              <a:t>Certificate holder has elected NOT to exercise right to disciplinary process </a:t>
            </a:r>
            <a:r>
              <a:rPr lang="en-US" u="sng" dirty="0">
                <a:solidFill>
                  <a:srgbClr val="000000"/>
                </a:solidFill>
              </a:rPr>
              <a:t>OR</a:t>
            </a:r>
            <a:r>
              <a:rPr lang="en-US" dirty="0">
                <a:solidFill>
                  <a:srgbClr val="000000"/>
                </a:solidFill>
              </a:rPr>
              <a:t> has exhausted the internal disciplinary appeal rights provided by his/her employer.</a:t>
            </a:r>
          </a:p>
        </p:txBody>
      </p:sp>
      <p:pic>
        <p:nvPicPr>
          <p:cNvPr id="5" name="Picture 4">
            <a:extLst>
              <a:ext uri="{FF2B5EF4-FFF2-40B4-BE49-F238E27FC236}">
                <a16:creationId xmlns:a16="http://schemas.microsoft.com/office/drawing/2014/main" id="{ABFC6EDB-4568-4C21-8EB3-CE008168DA00}"/>
              </a:ext>
            </a:extLst>
          </p:cNvPr>
          <p:cNvPicPr>
            <a:picLocks noChangeAspect="1"/>
          </p:cNvPicPr>
          <p:nvPr/>
        </p:nvPicPr>
        <p:blipFill>
          <a:blip r:embed="rId2"/>
          <a:stretch>
            <a:fillRect/>
          </a:stretch>
        </p:blipFill>
        <p:spPr>
          <a:xfrm>
            <a:off x="8050787" y="1932456"/>
            <a:ext cx="3656581" cy="2993088"/>
          </a:xfrm>
          <a:prstGeom prst="rect">
            <a:avLst/>
          </a:prstGeom>
        </p:spPr>
      </p:pic>
    </p:spTree>
    <p:extLst>
      <p:ext uri="{BB962C8B-B14F-4D97-AF65-F5344CB8AC3E}">
        <p14:creationId xmlns:p14="http://schemas.microsoft.com/office/powerpoint/2010/main" val="42267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7CD8-2D8B-49BD-8AAC-D0D544B98E19}"/>
              </a:ext>
            </a:extLst>
          </p:cNvPr>
          <p:cNvSpPr>
            <a:spLocks noGrp="1"/>
          </p:cNvSpPr>
          <p:nvPr>
            <p:ph type="title"/>
          </p:nvPr>
        </p:nvSpPr>
        <p:spPr>
          <a:xfrm>
            <a:off x="1251678" y="382385"/>
            <a:ext cx="10178322" cy="1492132"/>
          </a:xfrm>
        </p:spPr>
        <p:txBody>
          <a:bodyPr>
            <a:normAutofit/>
          </a:bodyPr>
          <a:lstStyle/>
          <a:p>
            <a:r>
              <a:rPr lang="en-US" dirty="0"/>
              <a:t>Clear and Convincing Standard of Evidence</a:t>
            </a:r>
          </a:p>
        </p:txBody>
      </p:sp>
      <p:pic>
        <p:nvPicPr>
          <p:cNvPr id="7" name="Picture 6">
            <a:extLst>
              <a:ext uri="{FF2B5EF4-FFF2-40B4-BE49-F238E27FC236}">
                <a16:creationId xmlns:a16="http://schemas.microsoft.com/office/drawing/2014/main" id="{C9138E78-57BB-4034-A0F5-A3A6E80A7A3D}"/>
              </a:ext>
            </a:extLst>
          </p:cNvPr>
          <p:cNvPicPr>
            <a:picLocks noChangeAspect="1"/>
          </p:cNvPicPr>
          <p:nvPr/>
        </p:nvPicPr>
        <p:blipFill>
          <a:blip r:embed="rId2"/>
          <a:stretch>
            <a:fillRect/>
          </a:stretch>
        </p:blipFill>
        <p:spPr>
          <a:xfrm>
            <a:off x="1392550" y="2286001"/>
            <a:ext cx="3476530" cy="2960017"/>
          </a:xfrm>
          <a:prstGeom prst="rect">
            <a:avLst/>
          </a:prstGeom>
        </p:spPr>
      </p:pic>
      <p:sp>
        <p:nvSpPr>
          <p:cNvPr id="3" name="Content Placeholder 2">
            <a:extLst>
              <a:ext uri="{FF2B5EF4-FFF2-40B4-BE49-F238E27FC236}">
                <a16:creationId xmlns:a16="http://schemas.microsoft.com/office/drawing/2014/main" id="{D33E822F-3BCA-4916-9D6C-971AD380C27F}"/>
              </a:ext>
            </a:extLst>
          </p:cNvPr>
          <p:cNvSpPr>
            <a:spLocks noGrp="1"/>
          </p:cNvSpPr>
          <p:nvPr>
            <p:ph idx="1"/>
          </p:nvPr>
        </p:nvSpPr>
        <p:spPr>
          <a:xfrm>
            <a:off x="5375804" y="2286001"/>
            <a:ext cx="6054195" cy="3593591"/>
          </a:xfrm>
        </p:spPr>
        <p:txBody>
          <a:bodyPr>
            <a:normAutofit/>
          </a:bodyPr>
          <a:lstStyle/>
          <a:p>
            <a:r>
              <a:rPr lang="en-US" dirty="0"/>
              <a:t>Currently not the standard used by majority of LEA’s.</a:t>
            </a:r>
          </a:p>
          <a:p>
            <a:r>
              <a:rPr lang="en-US" dirty="0"/>
              <a:t>Statutory mandate</a:t>
            </a:r>
          </a:p>
          <a:p>
            <a:r>
              <a:rPr lang="en-US" dirty="0"/>
              <a:t>Means </a:t>
            </a:r>
            <a:r>
              <a:rPr lang="en-US" b="1" i="1" dirty="0"/>
              <a:t>proof that persuades the decision maker </a:t>
            </a:r>
          </a:p>
          <a:p>
            <a:pPr marL="0" indent="0">
              <a:buNone/>
            </a:pPr>
            <a:r>
              <a:rPr lang="en-US" b="1" i="1" dirty="0"/>
              <a:t>   to find that the truth of the contention is highly </a:t>
            </a:r>
          </a:p>
          <a:p>
            <a:pPr marL="0" indent="0">
              <a:buNone/>
            </a:pPr>
            <a:r>
              <a:rPr lang="en-US" b="1" i="1" dirty="0"/>
              <a:t>   probable.</a:t>
            </a:r>
          </a:p>
          <a:p>
            <a:endParaRPr lang="en-US" dirty="0"/>
          </a:p>
        </p:txBody>
      </p:sp>
    </p:spTree>
    <p:extLst>
      <p:ext uri="{BB962C8B-B14F-4D97-AF65-F5344CB8AC3E}">
        <p14:creationId xmlns:p14="http://schemas.microsoft.com/office/powerpoint/2010/main" val="325045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4D81-1B68-4800-A926-2D7F8A662AE3}"/>
              </a:ext>
            </a:extLst>
          </p:cNvPr>
          <p:cNvSpPr>
            <a:spLocks noGrp="1"/>
          </p:cNvSpPr>
          <p:nvPr>
            <p:ph type="title"/>
          </p:nvPr>
        </p:nvSpPr>
        <p:spPr>
          <a:xfrm>
            <a:off x="1251678" y="382385"/>
            <a:ext cx="5984274" cy="1492132"/>
          </a:xfrm>
        </p:spPr>
        <p:txBody>
          <a:bodyPr>
            <a:normAutofit fontScale="90000"/>
          </a:bodyPr>
          <a:lstStyle/>
          <a:p>
            <a:r>
              <a:rPr lang="en-US" dirty="0"/>
              <a:t>LEA’s responsibility: continued</a:t>
            </a:r>
          </a:p>
        </p:txBody>
      </p:sp>
      <p:sp>
        <p:nvSpPr>
          <p:cNvPr id="3" name="Content Placeholder 2">
            <a:extLst>
              <a:ext uri="{FF2B5EF4-FFF2-40B4-BE49-F238E27FC236}">
                <a16:creationId xmlns:a16="http://schemas.microsoft.com/office/drawing/2014/main" id="{F1B21ED9-655D-4ECF-B3B0-F6408E8AE4D0}"/>
              </a:ext>
            </a:extLst>
          </p:cNvPr>
          <p:cNvSpPr>
            <a:spLocks noGrp="1"/>
          </p:cNvSpPr>
          <p:nvPr>
            <p:ph idx="1"/>
          </p:nvPr>
        </p:nvSpPr>
        <p:spPr>
          <a:xfrm>
            <a:off x="1132514" y="1874517"/>
            <a:ext cx="6103438" cy="4496540"/>
          </a:xfrm>
        </p:spPr>
        <p:txBody>
          <a:bodyPr>
            <a:normAutofit lnSpcReduction="10000"/>
          </a:bodyPr>
          <a:lstStyle/>
          <a:p>
            <a:r>
              <a:rPr lang="en-US" dirty="0">
                <a:solidFill>
                  <a:srgbClr val="000000"/>
                </a:solidFill>
              </a:rPr>
              <a:t>Law requires LEA’s to investigate upon notification of allegation of untruthfulness meeting statutory criteria:</a:t>
            </a:r>
          </a:p>
          <a:p>
            <a:pPr lvl="1"/>
            <a:r>
              <a:rPr lang="en-US" dirty="0">
                <a:solidFill>
                  <a:srgbClr val="000000"/>
                </a:solidFill>
              </a:rPr>
              <a:t>LEA employing peace officer or last LEA to employ peace, </a:t>
            </a:r>
            <a:r>
              <a:rPr lang="en-US" b="1" i="1" u="sng" dirty="0">
                <a:solidFill>
                  <a:srgbClr val="000000"/>
                </a:solidFill>
              </a:rPr>
              <a:t>unless</a:t>
            </a:r>
            <a:r>
              <a:rPr lang="en-US" dirty="0">
                <a:solidFill>
                  <a:srgbClr val="000000"/>
                </a:solidFill>
              </a:rPr>
              <a:t> accused peace officer has not been employed by the LEA for </a:t>
            </a:r>
            <a:r>
              <a:rPr lang="en-US" b="1" dirty="0">
                <a:solidFill>
                  <a:srgbClr val="000000"/>
                </a:solidFill>
              </a:rPr>
              <a:t>at least six months</a:t>
            </a:r>
            <a:r>
              <a:rPr lang="en-US" dirty="0">
                <a:solidFill>
                  <a:srgbClr val="000000"/>
                </a:solidFill>
              </a:rPr>
              <a:t> preceding the date of notification of allegation, in which case LEA </a:t>
            </a:r>
            <a:r>
              <a:rPr lang="en-US" b="1" i="1" u="sng" dirty="0">
                <a:solidFill>
                  <a:srgbClr val="000000"/>
                </a:solidFill>
              </a:rPr>
              <a:t>may</a:t>
            </a:r>
            <a:r>
              <a:rPr lang="en-US" dirty="0">
                <a:solidFill>
                  <a:srgbClr val="000000"/>
                </a:solidFill>
              </a:rPr>
              <a:t> investigate allegation.</a:t>
            </a:r>
          </a:p>
          <a:p>
            <a:r>
              <a:rPr lang="en-US" dirty="0">
                <a:solidFill>
                  <a:srgbClr val="000000"/>
                </a:solidFill>
              </a:rPr>
              <a:t>Notify POST via Form 13 on the POST website.</a:t>
            </a:r>
          </a:p>
          <a:p>
            <a:pPr lvl="1"/>
            <a:r>
              <a:rPr lang="en-US" dirty="0">
                <a:solidFill>
                  <a:srgbClr val="000000"/>
                </a:solidFill>
              </a:rPr>
              <a:t>Official affidavit of finding of untruthfulness.</a:t>
            </a:r>
          </a:p>
          <a:p>
            <a:pPr lvl="1"/>
            <a:r>
              <a:rPr lang="en-US" dirty="0">
                <a:solidFill>
                  <a:srgbClr val="000000"/>
                </a:solidFill>
              </a:rPr>
              <a:t>Signed, dated and notarized.</a:t>
            </a:r>
          </a:p>
          <a:p>
            <a:r>
              <a:rPr lang="en-US" dirty="0">
                <a:solidFill>
                  <a:srgbClr val="000000"/>
                </a:solidFill>
              </a:rPr>
              <a:t>Misreporting or misrepresentation of finding of untruthfulness can result in </a:t>
            </a:r>
            <a:r>
              <a:rPr lang="en-US" b="1" i="1" dirty="0">
                <a:solidFill>
                  <a:srgbClr val="000000"/>
                </a:solidFill>
              </a:rPr>
              <a:t>loss of certificate </a:t>
            </a:r>
            <a:r>
              <a:rPr lang="en-US" dirty="0">
                <a:solidFill>
                  <a:srgbClr val="000000"/>
                </a:solidFill>
              </a:rPr>
              <a:t>for agency executive filing notification.</a:t>
            </a:r>
          </a:p>
          <a:p>
            <a:endParaRPr lang="en-US" dirty="0">
              <a:solidFill>
                <a:srgbClr val="000000"/>
              </a:solidFill>
            </a:endParaRPr>
          </a:p>
          <a:p>
            <a:endParaRPr lang="en-US" dirty="0">
              <a:solidFill>
                <a:srgbClr val="000000"/>
              </a:solidFill>
            </a:endParaRPr>
          </a:p>
          <a:p>
            <a:pPr marL="457200" lvl="1" indent="0">
              <a:buNone/>
            </a:pPr>
            <a:endParaRPr lang="en-US" dirty="0">
              <a:solidFill>
                <a:srgbClr val="000000"/>
              </a:solidFill>
            </a:endParaRPr>
          </a:p>
          <a:p>
            <a:pPr marL="457200" lvl="1" indent="0">
              <a:buNone/>
            </a:pPr>
            <a:endParaRPr lang="en-US" dirty="0">
              <a:solidFill>
                <a:srgbClr val="000000"/>
              </a:solidFill>
            </a:endParaRPr>
          </a:p>
        </p:txBody>
      </p:sp>
      <p:pic>
        <p:nvPicPr>
          <p:cNvPr id="5" name="Picture 4">
            <a:extLst>
              <a:ext uri="{FF2B5EF4-FFF2-40B4-BE49-F238E27FC236}">
                <a16:creationId xmlns:a16="http://schemas.microsoft.com/office/drawing/2014/main" id="{1807A0C4-F31D-48D8-B2A0-E03BD7928FAB}"/>
              </a:ext>
            </a:extLst>
          </p:cNvPr>
          <p:cNvPicPr>
            <a:picLocks noChangeAspect="1"/>
          </p:cNvPicPr>
          <p:nvPr/>
        </p:nvPicPr>
        <p:blipFill>
          <a:blip r:embed="rId2"/>
          <a:stretch>
            <a:fillRect/>
          </a:stretch>
        </p:blipFill>
        <p:spPr>
          <a:xfrm>
            <a:off x="7555992" y="1471276"/>
            <a:ext cx="3902582" cy="3902582"/>
          </a:xfrm>
          <a:prstGeom prst="rect">
            <a:avLst/>
          </a:prstGeom>
        </p:spPr>
      </p:pic>
    </p:spTree>
    <p:extLst>
      <p:ext uri="{BB962C8B-B14F-4D97-AF65-F5344CB8AC3E}">
        <p14:creationId xmlns:p14="http://schemas.microsoft.com/office/powerpoint/2010/main" val="347408165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otalTime>4</TotalTime>
  <Words>759</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Impact</vt:lpstr>
      <vt:lpstr>Badge</vt:lpstr>
      <vt:lpstr>Finding of Untruthfulness </vt:lpstr>
      <vt:lpstr>objectives</vt:lpstr>
      <vt:lpstr>History of POST decertification</vt:lpstr>
      <vt:lpstr>New law:  SB19-166; 24-31-305 (2.5), C.R.S.</vt:lpstr>
      <vt:lpstr>Effective 8/2/19</vt:lpstr>
      <vt:lpstr>Administrative investigation &amp; disciplinary process</vt:lpstr>
      <vt:lpstr>LEA’s responsibility</vt:lpstr>
      <vt:lpstr>Clear and Convincing Standard of Evidence</vt:lpstr>
      <vt:lpstr>LEA’s responsibility: continued</vt:lpstr>
      <vt:lpstr>Accused peace officer        </vt:lpstr>
      <vt:lpstr>Brady vs. new law</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of Untruthfulness </dc:title>
  <dc:creator>Catherine Rodriguez</dc:creator>
  <cp:lastModifiedBy>Catherine Rodriguez</cp:lastModifiedBy>
  <cp:revision>2</cp:revision>
  <dcterms:created xsi:type="dcterms:W3CDTF">2019-10-24T22:27:19Z</dcterms:created>
  <dcterms:modified xsi:type="dcterms:W3CDTF">2019-10-24T22:31:53Z</dcterms:modified>
</cp:coreProperties>
</file>