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7" r:id="rId3"/>
    <p:sldId id="257" r:id="rId4"/>
    <p:sldId id="258" r:id="rId5"/>
    <p:sldId id="259" r:id="rId6"/>
    <p:sldId id="260" r:id="rId7"/>
    <p:sldId id="261" r:id="rId8"/>
    <p:sldId id="268" r:id="rId9"/>
    <p:sldId id="263" r:id="rId10"/>
    <p:sldId id="262" r:id="rId11"/>
    <p:sldId id="264" r:id="rId12"/>
    <p:sldId id="266" r:id="rId13"/>
    <p:sldId id="265"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41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1078523" y="1098388"/>
            <a:ext cx="10318418" cy="4394988"/>
          </a:xfrm>
        </p:spPr>
        <p:txBody>
          <a:bodyPr anchor="ctr">
            <a:noAutofit/>
          </a:bodyPr>
          <a:lstStyle>
            <a:lvl1pPr algn="ctr">
              <a:defRPr sz="10000" spc="800" baseline="0"/>
            </a:lvl1pPr>
          </a:lstStyle>
          <a:p>
            <a:r>
              <a:rPr lang="en-US"/>
              <a:t>Click to edit Master title style</a:t>
            </a:r>
            <a:endParaRPr lang="en-US" dirty="0"/>
          </a:p>
        </p:txBody>
      </p:sp>
      <p:sp>
        <p:nvSpPr>
          <p:cNvPr id="3" name="Subtitle 2"/>
          <p:cNvSpPr>
            <a:spLocks noGrp="1"/>
          </p:cNvSpPr>
          <p:nvPr>
            <p:ph type="subTitle" idx="1"/>
          </p:nvPr>
        </p:nvSpPr>
        <p:spPr>
          <a:xfrm>
            <a:off x="2215045" y="5979196"/>
            <a:ext cx="8045373" cy="742279"/>
          </a:xfrm>
        </p:spPr>
        <p:txBody>
          <a:bodyPr anchor="t">
            <a:normAutofit/>
          </a:bodyPr>
          <a:lstStyle>
            <a:lvl1pPr marL="0" indent="0" algn="ctr">
              <a:lnSpc>
                <a:spcPct val="100000"/>
              </a:lnSpc>
              <a:buNone/>
              <a:defRPr sz="2000" b="1" i="0" cap="all" spc="4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1078523" y="6375679"/>
            <a:ext cx="2329722" cy="348462"/>
          </a:xfrm>
        </p:spPr>
        <p:txBody>
          <a:bodyPr/>
          <a:lstStyle>
            <a:lvl1pPr>
              <a:defRPr baseline="0">
                <a:solidFill>
                  <a:schemeClr val="accent1">
                    <a:lumMod val="50000"/>
                  </a:schemeClr>
                </a:solidFill>
              </a:defRPr>
            </a:lvl1pPr>
          </a:lstStyle>
          <a:p>
            <a:fld id="{9334D819-9F07-4261-B09B-9E467E5D9002}" type="datetimeFigureOut">
              <a:rPr lang="en-US" dirty="0"/>
              <a:pPr/>
              <a:t>10/24/2019</a:t>
            </a:fld>
            <a:endParaRPr lang="en-US" dirty="0"/>
          </a:p>
        </p:txBody>
      </p:sp>
      <p:sp>
        <p:nvSpPr>
          <p:cNvPr id="5" name="Footer Placeholder 4"/>
          <p:cNvSpPr>
            <a:spLocks noGrp="1"/>
          </p:cNvSpPr>
          <p:nvPr>
            <p:ph type="ftr" sz="quarter" idx="11"/>
          </p:nvPr>
        </p:nvSpPr>
        <p:spPr>
          <a:xfrm>
            <a:off x="4180332" y="6375679"/>
            <a:ext cx="4114800" cy="345796"/>
          </a:xfrm>
        </p:spPr>
        <p:txBody>
          <a:bodyPr/>
          <a:lstStyle>
            <a:lvl1pPr>
              <a:defRPr baseline="0">
                <a:solidFill>
                  <a:schemeClr val="accent1">
                    <a:lumMod val="50000"/>
                  </a:schemeClr>
                </a:solidFill>
              </a:defRPr>
            </a:lvl1pPr>
          </a:lstStyle>
          <a:p>
            <a:endParaRPr lang="en-US" dirty="0"/>
          </a:p>
        </p:txBody>
      </p:sp>
      <p:sp>
        <p:nvSpPr>
          <p:cNvPr id="6" name="Slide Number Placeholder 5"/>
          <p:cNvSpPr>
            <a:spLocks noGrp="1"/>
          </p:cNvSpPr>
          <p:nvPr>
            <p:ph type="sldNum" sz="quarter" idx="12"/>
          </p:nvPr>
        </p:nvSpPr>
        <p:spPr>
          <a:xfrm>
            <a:off x="9067218" y="6375679"/>
            <a:ext cx="2329723" cy="345796"/>
          </a:xfrm>
        </p:spPr>
        <p:txBody>
          <a:bodyPr/>
          <a:lstStyle>
            <a:lvl1pPr>
              <a:defRPr baseline="0">
                <a:solidFill>
                  <a:schemeClr val="accent1">
                    <a:lumMod val="50000"/>
                  </a:schemeClr>
                </a:solidFill>
              </a:defRPr>
            </a:lvl1pPr>
          </a:lstStyle>
          <a:p>
            <a:fld id="{71766878-3199-4EAB-94E7-2D6D11070E14}" type="slidenum">
              <a:rPr lang="en-US" dirty="0"/>
              <a:pPr/>
              <a:t>‹#›</a:t>
            </a:fld>
            <a:endParaRPr lang="en-US" dirty="0"/>
          </a:p>
        </p:txBody>
      </p:sp>
      <p:sp>
        <p:nvSpPr>
          <p:cNvPr id="13" name="Rectangle 12" title="left edge border"/>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dirty="0"/>
              <a:t>10/24/2019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066321" y="382386"/>
            <a:ext cx="1492132" cy="560040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257300" y="382385"/>
            <a:ext cx="8392585" cy="560040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dirty="0"/>
              <a:t>10/24/2019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dirty="0"/>
              <a:t>10/24/2019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242929" y="1073888"/>
            <a:ext cx="8187071" cy="4064627"/>
          </a:xfrm>
        </p:spPr>
        <p:txBody>
          <a:bodyPr anchor="b">
            <a:normAutofit/>
          </a:bodyPr>
          <a:lstStyle>
            <a:lvl1pPr>
              <a:defRPr sz="8400" spc="800" baseline="0">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3242930" y="5159781"/>
            <a:ext cx="7017488" cy="951135"/>
          </a:xfrm>
        </p:spPr>
        <p:txBody>
          <a:bodyPr>
            <a:normAutofit/>
          </a:bodyPr>
          <a:lstStyle>
            <a:lvl1pPr marL="0" indent="0">
              <a:lnSpc>
                <a:spcPct val="100000"/>
              </a:lnSpc>
              <a:buNone/>
              <a:defRPr sz="2000" b="1" i="0" cap="all" spc="400"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3236546" y="6375679"/>
            <a:ext cx="1493947" cy="348462"/>
          </a:xfrm>
        </p:spPr>
        <p:txBody>
          <a:bodyPr/>
          <a:lstStyle>
            <a:lvl1pPr>
              <a:defRPr baseline="0">
                <a:solidFill>
                  <a:schemeClr val="tx2"/>
                </a:solidFill>
              </a:defRPr>
            </a:lvl1pPr>
          </a:lstStyle>
          <a:p>
            <a:fld id="{9334D819-9F07-4261-B09B-9E467E5D9002}" type="datetimeFigureOut">
              <a:rPr lang="en-US" dirty="0"/>
              <a:pPr/>
              <a:t>10/24/2019</a:t>
            </a:fld>
            <a:endParaRPr lang="en-US" dirty="0"/>
          </a:p>
        </p:txBody>
      </p:sp>
      <p:sp>
        <p:nvSpPr>
          <p:cNvPr id="5" name="Footer Placeholder 4"/>
          <p:cNvSpPr>
            <a:spLocks noGrp="1"/>
          </p:cNvSpPr>
          <p:nvPr>
            <p:ph type="ftr" sz="quarter" idx="11"/>
          </p:nvPr>
        </p:nvSpPr>
        <p:spPr>
          <a:xfrm>
            <a:off x="5279064" y="6375679"/>
            <a:ext cx="4114800" cy="345796"/>
          </a:xfrm>
        </p:spPr>
        <p:txBody>
          <a:bodyPr/>
          <a:lstStyle>
            <a:lvl1pP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942434" y="6375679"/>
            <a:ext cx="1487566" cy="345796"/>
          </a:xfrm>
        </p:spPr>
        <p:txBody>
          <a:bodyPr/>
          <a:lstStyle>
            <a:lvl1pPr>
              <a:defRPr baseline="0">
                <a:solidFill>
                  <a:schemeClr val="tx2"/>
                </a:solidFill>
              </a:defRPr>
            </a:lvl1pPr>
          </a:lstStyle>
          <a:p>
            <a:fld id="{71766878-3199-4EAB-94E7-2D6D11070E14}" type="slidenum">
              <a:rPr lang="en-US" dirty="0"/>
              <a:pPr/>
              <a:t>‹#›</a:t>
            </a:fld>
            <a:endParaRPr lang="en-US" dirty="0"/>
          </a:p>
        </p:txBody>
      </p:sp>
      <p:grpSp>
        <p:nvGrpSpPr>
          <p:cNvPr id="7" name="Group 6" title="left scallop shape"/>
          <p:cNvGrpSpPr/>
          <p:nvPr/>
        </p:nvGrpSpPr>
        <p:grpSpPr>
          <a:xfrm>
            <a:off x="0" y="0"/>
            <a:ext cx="2814638" cy="6858000"/>
            <a:chOff x="0" y="0"/>
            <a:chExt cx="2814638" cy="6858000"/>
          </a:xfrm>
        </p:grpSpPr>
        <p:sp>
          <p:nvSpPr>
            <p:cNvPr id="11" name="Freeform 6" title="left scallop shape"/>
            <p:cNvSpPr/>
            <p:nvPr/>
          </p:nvSpPr>
          <p:spPr bwMode="auto">
            <a:xfrm>
              <a:off x="0" y="0"/>
              <a:ext cx="2814638"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6" name="Freeform 11" title="left scallop inline"/>
            <p:cNvSpPr/>
            <p:nvPr/>
          </p:nvSpPr>
          <p:spPr bwMode="auto">
            <a:xfrm>
              <a:off x="874382" y="0"/>
              <a:ext cx="1646238"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257300" y="2286000"/>
            <a:ext cx="4800600" cy="36195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47796" y="2286000"/>
            <a:ext cx="4800600" cy="36195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334D819-9F07-4261-B09B-9E467E5D9002}" type="datetimeFigureOut">
              <a:rPr lang="en-US" dirty="0"/>
              <a:t>10/24/2019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extLst mod="1">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52728" y="381000"/>
            <a:ext cx="10172700" cy="14935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251678"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257300" y="2909102"/>
            <a:ext cx="4800600" cy="299639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633864"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633864" y="2909102"/>
            <a:ext cx="4800600" cy="299639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334D819-9F07-4261-B09B-9E467E5D9002}" type="datetimeFigureOut">
              <a:rPr lang="en-US" dirty="0"/>
              <a:t>10/24/2019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extLst mod="1">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334D819-9F07-4261-B09B-9E467E5D9002}" type="datetimeFigureOut">
              <a:rPr lang="en-US" dirty="0"/>
              <a:t>10/24/2019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334D819-9F07-4261-B09B-9E467E5D9002}" type="datetimeFigureOut">
              <a:rPr lang="en-US" dirty="0"/>
              <a:t>10/24/2019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8337884" y="457199"/>
            <a:ext cx="3092115" cy="1196671"/>
          </a:xfrm>
        </p:spPr>
        <p:txBody>
          <a:bodyPr anchor="b">
            <a:normAutofit/>
          </a:bodyPr>
          <a:lstStyle>
            <a:lvl1pPr>
              <a:lnSpc>
                <a:spcPct val="100000"/>
              </a:lnSpc>
              <a:defRPr sz="1900" b="1" i="0" cap="all" spc="300" baseline="0">
                <a:solidFill>
                  <a:schemeClr val="accent1"/>
                </a:solidFill>
                <a:latin typeface="+mn-lt"/>
              </a:defRPr>
            </a:lvl1pPr>
          </a:lstStyle>
          <a:p>
            <a:r>
              <a:rPr lang="en-US"/>
              <a:t>Click to edit Master title style</a:t>
            </a:r>
            <a:endParaRPr lang="en-US" dirty="0"/>
          </a:p>
        </p:txBody>
      </p:sp>
      <p:sp>
        <p:nvSpPr>
          <p:cNvPr id="3" name="Content Placeholder 2"/>
          <p:cNvSpPr>
            <a:spLocks noGrp="1"/>
          </p:cNvSpPr>
          <p:nvPr>
            <p:ph idx="1"/>
          </p:nvPr>
        </p:nvSpPr>
        <p:spPr>
          <a:xfrm>
            <a:off x="765051" y="920377"/>
            <a:ext cx="6158418" cy="49851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37885" y="1741336"/>
            <a:ext cx="3092115"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765051" y="6375679"/>
            <a:ext cx="1233355" cy="348462"/>
          </a:xfrm>
        </p:spPr>
        <p:txBody>
          <a:bodyPr/>
          <a:lstStyle/>
          <a:p>
            <a:fld id="{9334D819-9F07-4261-B09B-9E467E5D9002}" type="datetimeFigureOut">
              <a:rPr lang="en-US" dirty="0"/>
              <a:t>10/24/2019</a:t>
            </a:fld>
            <a:endParaRPr lang="en-US" dirty="0"/>
          </a:p>
        </p:txBody>
      </p:sp>
      <p:sp>
        <p:nvSpPr>
          <p:cNvPr id="6" name="Footer Placeholder 5"/>
          <p:cNvSpPr>
            <a:spLocks noGrp="1"/>
          </p:cNvSpPr>
          <p:nvPr>
            <p:ph type="ftr" sz="quarter" idx="11"/>
          </p:nvPr>
        </p:nvSpPr>
        <p:spPr>
          <a:xfrm>
            <a:off x="2103620" y="6375679"/>
            <a:ext cx="3482179" cy="345796"/>
          </a:xfrm>
        </p:spPr>
        <p:txBody>
          <a:bodyPr/>
          <a:lstStyle/>
          <a:p>
            <a:endParaRPr lang="en-US" dirty="0"/>
          </a:p>
        </p:txBody>
      </p:sp>
      <p:sp>
        <p:nvSpPr>
          <p:cNvPr id="7" name="Slide Number Placeholder 6"/>
          <p:cNvSpPr>
            <a:spLocks noGrp="1"/>
          </p:cNvSpPr>
          <p:nvPr>
            <p:ph type="sldNum" sz="quarter" idx="12"/>
          </p:nvPr>
        </p:nvSpPr>
        <p:spPr>
          <a:xfrm>
            <a:off x="5691014" y="6375679"/>
            <a:ext cx="1232456" cy="345796"/>
          </a:xfrm>
        </p:spPr>
        <p:txBody>
          <a:bodyPr/>
          <a:lstStyle/>
          <a:p>
            <a:fld id="{71766878-3199-4EAB-94E7-2D6D11070E14}" type="slidenum">
              <a:rPr lang="en-US" dirty="0"/>
              <a:t>‹#›</a:t>
            </a:fld>
            <a:endParaRPr lang="en-US" dirty="0"/>
          </a:p>
        </p:txBody>
      </p:sp>
      <p:sp>
        <p:nvSpPr>
          <p:cNvPr id="8" name="Rectangle 7"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extLst mod="1">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83464" y="0"/>
            <a:ext cx="7355585"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1"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7883" y="457200"/>
            <a:ext cx="3092117" cy="1196670"/>
          </a:xfrm>
        </p:spPr>
        <p:txBody>
          <a:bodyPr anchor="b">
            <a:normAutofit/>
          </a:bodyPr>
          <a:lstStyle>
            <a:lvl1pPr>
              <a:lnSpc>
                <a:spcPct val="100000"/>
              </a:lnSpc>
              <a:defRPr sz="1900" b="1" i="0" spc="300" baseline="0">
                <a:solidFill>
                  <a:schemeClr val="accent1"/>
                </a:solidFill>
                <a:latin typeface="+mn-lt"/>
              </a:defRPr>
            </a:lvl1pPr>
          </a:lstStyle>
          <a:p>
            <a:r>
              <a:rPr lang="en-US"/>
              <a:t>Click to edit Master title style</a:t>
            </a:r>
            <a:endParaRPr lang="en-US" dirty="0"/>
          </a:p>
        </p:txBody>
      </p:sp>
      <p:sp>
        <p:nvSpPr>
          <p:cNvPr id="4" name="Text Placeholder 3"/>
          <p:cNvSpPr>
            <a:spLocks noGrp="1"/>
          </p:cNvSpPr>
          <p:nvPr>
            <p:ph type="body" sz="half" idx="2"/>
          </p:nvPr>
        </p:nvSpPr>
        <p:spPr>
          <a:xfrm>
            <a:off x="8337883" y="1741336"/>
            <a:ext cx="3092117"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765950" y="6375679"/>
            <a:ext cx="1232456" cy="348462"/>
          </a:xfrm>
        </p:spPr>
        <p:txBody>
          <a:bodyPr/>
          <a:lstStyle/>
          <a:p>
            <a:fld id="{9334D819-9F07-4261-B09B-9E467E5D9002}" type="datetimeFigureOut">
              <a:rPr lang="en-US" dirty="0"/>
              <a:t>10/24/2019</a:t>
            </a:fld>
            <a:endParaRPr lang="en-US" dirty="0"/>
          </a:p>
        </p:txBody>
      </p:sp>
      <p:sp>
        <p:nvSpPr>
          <p:cNvPr id="6" name="Footer Placeholder 5"/>
          <p:cNvSpPr>
            <a:spLocks noGrp="1"/>
          </p:cNvSpPr>
          <p:nvPr>
            <p:ph type="ftr" sz="quarter" idx="11"/>
          </p:nvPr>
        </p:nvSpPr>
        <p:spPr>
          <a:xfrm>
            <a:off x="2103621" y="6375679"/>
            <a:ext cx="3482178" cy="345796"/>
          </a:xfrm>
        </p:spPr>
        <p:txBody>
          <a:bodyPr/>
          <a:lstStyle/>
          <a:p>
            <a:endParaRPr lang="en-US" dirty="0"/>
          </a:p>
        </p:txBody>
      </p:sp>
      <p:sp>
        <p:nvSpPr>
          <p:cNvPr id="7" name="Slide Number Placeholder 6"/>
          <p:cNvSpPr>
            <a:spLocks noGrp="1"/>
          </p:cNvSpPr>
          <p:nvPr>
            <p:ph type="sldNum" sz="quarter" idx="12"/>
          </p:nvPr>
        </p:nvSpPr>
        <p:spPr>
          <a:xfrm>
            <a:off x="5687568" y="6375679"/>
            <a:ext cx="1234440" cy="345796"/>
          </a:xfrm>
        </p:spPr>
        <p:txBody>
          <a:bodyPr/>
          <a:lstStyle/>
          <a:p>
            <a:fld id="{71766878-3199-4EAB-94E7-2D6D11070E14}"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1678" y="382385"/>
            <a:ext cx="10178322" cy="1492132"/>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251678" y="2286001"/>
            <a:ext cx="10178322" cy="3593591"/>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251678" y="6375679"/>
            <a:ext cx="2329722" cy="348462"/>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fld id="{9334D819-9F07-4261-B09B-9E467E5D9002}" type="datetimeFigureOut">
              <a:rPr lang="en-US" dirty="0"/>
              <a:pPr/>
              <a:t>10/24/2019</a:t>
            </a:fld>
            <a:endParaRPr lang="en-US" dirty="0"/>
          </a:p>
        </p:txBody>
      </p:sp>
      <p:sp>
        <p:nvSpPr>
          <p:cNvPr id="5" name="Footer Placeholder 4"/>
          <p:cNvSpPr>
            <a:spLocks noGrp="1"/>
          </p:cNvSpPr>
          <p:nvPr>
            <p:ph type="ftr" sz="quarter" idx="3"/>
          </p:nvPr>
        </p:nvSpPr>
        <p:spPr>
          <a:xfrm>
            <a:off x="4038600" y="6375679"/>
            <a:ext cx="4114800" cy="345796"/>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endParaRPr lang="en-US" dirty="0"/>
          </a:p>
        </p:txBody>
      </p:sp>
      <p:sp>
        <p:nvSpPr>
          <p:cNvPr id="6" name="Slide Number Placeholder 5"/>
          <p:cNvSpPr>
            <a:spLocks noGrp="1"/>
          </p:cNvSpPr>
          <p:nvPr>
            <p:ph type="sldNum" sz="quarter" idx="4"/>
          </p:nvPr>
        </p:nvSpPr>
        <p:spPr>
          <a:xfrm>
            <a:off x="8610601" y="6375679"/>
            <a:ext cx="2819399" cy="345796"/>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71766878-3199-4EAB-94E7-2D6D11070E14}" type="slidenum">
              <a:rPr lang="en-US" dirty="0"/>
              <a:pPr/>
              <a:t>‹#›</a:t>
            </a:fld>
            <a:endParaRPr lang="en-US" dirty="0"/>
          </a:p>
        </p:txBody>
      </p:sp>
      <p:sp>
        <p:nvSpPr>
          <p:cNvPr id="11" name="Freeform 6" title="Left scallop edge"/>
          <p:cNvSpPr/>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sp>
      <p:sp>
        <p:nvSpPr>
          <p:cNvPr id="12" name="Rectangle 11" title="right edge border"/>
          <p:cNvSpPr/>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5100" kern="1200" cap="all" spc="200" baseline="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792">
          <p15:clr>
            <a:srgbClr val="F26B43"/>
          </p15:clr>
        </p15:guide>
        <p15:guide id="2" pos="7200">
          <p15:clr>
            <a:srgbClr val="F26B43"/>
          </p15:clr>
        </p15:guide>
        <p15:guide id="3" orient="horz" pos="4008">
          <p15:clr>
            <a:srgbClr val="F26B43"/>
          </p15:clr>
        </p15:guide>
        <p15:guide id="4" orient="horz" pos="1440">
          <p15:clr>
            <a:srgbClr val="F26B43"/>
          </p15:clr>
        </p15:guide>
        <p15:guide id="5" orient="horz" pos="3720">
          <p15:clr>
            <a:srgbClr val="F26B43"/>
          </p15:clr>
        </p15:guide>
        <p15:guide id="6" orient="horz" pos="2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colorado.gov/post" TargetMode="External"/><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mailto:Erik.Bourgerie@coag.gov" TargetMode="External"/><Relationship Id="rId2" Type="http://schemas.openxmlformats.org/officeDocument/2006/relationships/hyperlink" Target="mailto:Cathy.Rodriguez@coag.gov" TargetMode="Externa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97B3D0-9D45-4F1D-AA53-D39EB539F6EA}"/>
              </a:ext>
            </a:extLst>
          </p:cNvPr>
          <p:cNvSpPr>
            <a:spLocks noGrp="1"/>
          </p:cNvSpPr>
          <p:nvPr>
            <p:ph type="ctrTitle"/>
          </p:nvPr>
        </p:nvSpPr>
        <p:spPr/>
        <p:txBody>
          <a:bodyPr/>
          <a:lstStyle/>
          <a:p>
            <a:r>
              <a:rPr lang="en-US" sz="8000" dirty="0"/>
              <a:t>Finding of</a:t>
            </a:r>
            <a:br>
              <a:rPr lang="en-US" sz="8000" dirty="0"/>
            </a:br>
            <a:r>
              <a:rPr lang="en-US" sz="8000" dirty="0"/>
              <a:t>Untruthfulness</a:t>
            </a:r>
            <a:br>
              <a:rPr lang="en-US" sz="8000" dirty="0"/>
            </a:br>
            <a:endParaRPr lang="en-US" sz="8000" dirty="0"/>
          </a:p>
        </p:txBody>
      </p:sp>
      <p:sp>
        <p:nvSpPr>
          <p:cNvPr id="3" name="Subtitle 2">
            <a:extLst>
              <a:ext uri="{FF2B5EF4-FFF2-40B4-BE49-F238E27FC236}">
                <a16:creationId xmlns:a16="http://schemas.microsoft.com/office/drawing/2014/main" id="{3D860A80-5B61-43D1-A0F9-D222C5CC289A}"/>
              </a:ext>
            </a:extLst>
          </p:cNvPr>
          <p:cNvSpPr>
            <a:spLocks noGrp="1"/>
          </p:cNvSpPr>
          <p:nvPr>
            <p:ph type="subTitle" idx="1"/>
          </p:nvPr>
        </p:nvSpPr>
        <p:spPr/>
        <p:txBody>
          <a:bodyPr>
            <a:normAutofit lnSpcReduction="10000"/>
          </a:bodyPr>
          <a:lstStyle/>
          <a:p>
            <a:r>
              <a:rPr lang="en-US" dirty="0"/>
              <a:t>IMPACT OF NEW LAW - SB19-166</a:t>
            </a:r>
          </a:p>
          <a:p>
            <a:r>
              <a:rPr lang="en-US" dirty="0"/>
              <a:t>24-31-305(2.5), C.R.S. </a:t>
            </a:r>
          </a:p>
        </p:txBody>
      </p:sp>
    </p:spTree>
    <p:extLst>
      <p:ext uri="{BB962C8B-B14F-4D97-AF65-F5344CB8AC3E}">
        <p14:creationId xmlns:p14="http://schemas.microsoft.com/office/powerpoint/2010/main" val="22472435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DC032F75-F5AC-4D84-98D0-DD0FB8A25A2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1" name="Rectangle 20">
            <a:extLst>
              <a:ext uri="{FF2B5EF4-FFF2-40B4-BE49-F238E27FC236}">
                <a16:creationId xmlns:a16="http://schemas.microsoft.com/office/drawing/2014/main" id="{EA21D3B4-EB95-40D8-ADD4-C28637F87A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Freeform 11">
            <a:extLst>
              <a:ext uri="{FF2B5EF4-FFF2-40B4-BE49-F238E27FC236}">
                <a16:creationId xmlns:a16="http://schemas.microsoft.com/office/drawing/2014/main" id="{EC402CCD-3D73-4427-910D-80A619EAD5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7548664" y="0"/>
            <a:ext cx="4643336"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a:extLst>
              <a:ext uri="{FF2B5EF4-FFF2-40B4-BE49-F238E27FC236}">
                <a16:creationId xmlns:a16="http://schemas.microsoft.com/office/drawing/2014/main" id="{C5EB3C1D-1322-4E8B-B6C9-002F78659899}"/>
              </a:ext>
            </a:extLst>
          </p:cNvPr>
          <p:cNvSpPr>
            <a:spLocks noGrp="1"/>
          </p:cNvSpPr>
          <p:nvPr>
            <p:ph type="title"/>
          </p:nvPr>
        </p:nvSpPr>
        <p:spPr>
          <a:xfrm>
            <a:off x="8518849" y="457200"/>
            <a:ext cx="2911151" cy="1197864"/>
          </a:xfrm>
        </p:spPr>
        <p:txBody>
          <a:bodyPr anchor="b">
            <a:normAutofit/>
          </a:bodyPr>
          <a:lstStyle/>
          <a:p>
            <a:r>
              <a:rPr lang="en-US" sz="1900" dirty="0">
                <a:solidFill>
                  <a:schemeClr val="accent1"/>
                </a:solidFill>
              </a:rPr>
              <a:t>Accused peace officer</a:t>
            </a:r>
            <a:br>
              <a:rPr lang="en-US" sz="1900" dirty="0">
                <a:solidFill>
                  <a:schemeClr val="accent1"/>
                </a:solidFill>
              </a:rPr>
            </a:br>
            <a:r>
              <a:rPr lang="en-US" sz="1900" dirty="0">
                <a:solidFill>
                  <a:schemeClr val="accent1"/>
                </a:solidFill>
              </a:rPr>
              <a:t>       </a:t>
            </a:r>
          </a:p>
        </p:txBody>
      </p:sp>
      <p:pic>
        <p:nvPicPr>
          <p:cNvPr id="6" name="Picture 5">
            <a:extLst>
              <a:ext uri="{FF2B5EF4-FFF2-40B4-BE49-F238E27FC236}">
                <a16:creationId xmlns:a16="http://schemas.microsoft.com/office/drawing/2014/main" id="{79049E23-8A07-49F1-BD26-A1425EBA7FD8}"/>
              </a:ext>
            </a:extLst>
          </p:cNvPr>
          <p:cNvPicPr>
            <a:picLocks noChangeAspect="1"/>
          </p:cNvPicPr>
          <p:nvPr/>
        </p:nvPicPr>
        <p:blipFill>
          <a:blip r:embed="rId2"/>
          <a:stretch>
            <a:fillRect/>
          </a:stretch>
        </p:blipFill>
        <p:spPr>
          <a:xfrm>
            <a:off x="926927" y="1605304"/>
            <a:ext cx="5978273" cy="3336710"/>
          </a:xfrm>
          <a:prstGeom prst="rect">
            <a:avLst/>
          </a:prstGeom>
        </p:spPr>
      </p:pic>
      <p:sp>
        <p:nvSpPr>
          <p:cNvPr id="3" name="Content Placeholder 2">
            <a:extLst>
              <a:ext uri="{FF2B5EF4-FFF2-40B4-BE49-F238E27FC236}">
                <a16:creationId xmlns:a16="http://schemas.microsoft.com/office/drawing/2014/main" id="{AA81224C-BE42-4199-BEF5-2601D215EDB4}"/>
              </a:ext>
            </a:extLst>
          </p:cNvPr>
          <p:cNvSpPr>
            <a:spLocks noGrp="1"/>
          </p:cNvSpPr>
          <p:nvPr>
            <p:ph idx="1"/>
          </p:nvPr>
        </p:nvSpPr>
        <p:spPr>
          <a:xfrm>
            <a:off x="8339328" y="1655065"/>
            <a:ext cx="3090672" cy="4224528"/>
          </a:xfrm>
        </p:spPr>
        <p:txBody>
          <a:bodyPr>
            <a:normAutofit/>
          </a:bodyPr>
          <a:lstStyle/>
          <a:p>
            <a:pPr>
              <a:lnSpc>
                <a:spcPct val="100000"/>
              </a:lnSpc>
            </a:pPr>
            <a:r>
              <a:rPr lang="en-US" sz="1400" dirty="0">
                <a:solidFill>
                  <a:srgbClr val="FFFFFF"/>
                </a:solidFill>
              </a:rPr>
              <a:t>Does not have to participate in the IA or comparable investigation, but the LEA is obligated by law to investigate allegations of untruthfulness of statement of material fact or omission of material fact, as previously specified.</a:t>
            </a:r>
          </a:p>
          <a:p>
            <a:pPr marL="0" indent="0">
              <a:lnSpc>
                <a:spcPct val="100000"/>
              </a:lnSpc>
              <a:buNone/>
            </a:pPr>
            <a:endParaRPr lang="en-US" sz="1400" dirty="0">
              <a:solidFill>
                <a:srgbClr val="FFFFFF"/>
              </a:solidFill>
            </a:endParaRPr>
          </a:p>
          <a:p>
            <a:pPr>
              <a:lnSpc>
                <a:spcPct val="100000"/>
              </a:lnSpc>
            </a:pPr>
            <a:r>
              <a:rPr lang="en-US" sz="1400" dirty="0">
                <a:solidFill>
                  <a:srgbClr val="FFFFFF"/>
                </a:solidFill>
              </a:rPr>
              <a:t>Provided due process through POST before a certificate is revoked, including a Show Cause Hearing </a:t>
            </a:r>
            <a:r>
              <a:rPr lang="en-US" sz="1400">
                <a:solidFill>
                  <a:srgbClr val="FFFFFF"/>
                </a:solidFill>
              </a:rPr>
              <a:t>and the right to an </a:t>
            </a:r>
            <a:r>
              <a:rPr lang="en-US" sz="1400" dirty="0">
                <a:solidFill>
                  <a:srgbClr val="FFFFFF"/>
                </a:solidFill>
              </a:rPr>
              <a:t>appeal.</a:t>
            </a:r>
          </a:p>
          <a:p>
            <a:pPr marL="0" indent="0">
              <a:lnSpc>
                <a:spcPct val="100000"/>
              </a:lnSpc>
              <a:buNone/>
            </a:pPr>
            <a:endParaRPr lang="en-US" sz="1400" dirty="0">
              <a:solidFill>
                <a:srgbClr val="FFFFFF"/>
              </a:solidFill>
            </a:endParaRPr>
          </a:p>
          <a:p>
            <a:pPr>
              <a:lnSpc>
                <a:spcPct val="100000"/>
              </a:lnSpc>
            </a:pPr>
            <a:r>
              <a:rPr lang="en-US" sz="1400" dirty="0">
                <a:solidFill>
                  <a:srgbClr val="FFFFFF"/>
                </a:solidFill>
              </a:rPr>
              <a:t>Can request reinstatement of a certificate if a court of record subsequently reverses or vacates the finding.</a:t>
            </a:r>
          </a:p>
        </p:txBody>
      </p:sp>
    </p:spTree>
    <p:extLst>
      <p:ext uri="{BB962C8B-B14F-4D97-AF65-F5344CB8AC3E}">
        <p14:creationId xmlns:p14="http://schemas.microsoft.com/office/powerpoint/2010/main" val="36155504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C437FABD-8C69-4801-8D9F-F88EFA0324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 name="Title 1">
            <a:extLst>
              <a:ext uri="{FF2B5EF4-FFF2-40B4-BE49-F238E27FC236}">
                <a16:creationId xmlns:a16="http://schemas.microsoft.com/office/drawing/2014/main" id="{A380A164-3AB1-44C3-A8C0-DE8FA9DD751C}"/>
              </a:ext>
            </a:extLst>
          </p:cNvPr>
          <p:cNvSpPr>
            <a:spLocks noGrp="1"/>
          </p:cNvSpPr>
          <p:nvPr>
            <p:ph type="title"/>
          </p:nvPr>
        </p:nvSpPr>
        <p:spPr>
          <a:xfrm>
            <a:off x="1251678" y="382385"/>
            <a:ext cx="10178322" cy="1492132"/>
          </a:xfrm>
        </p:spPr>
        <p:txBody>
          <a:bodyPr anchor="ctr">
            <a:normAutofit/>
          </a:bodyPr>
          <a:lstStyle/>
          <a:p>
            <a:r>
              <a:rPr lang="en-US" dirty="0"/>
              <a:t>Brady vs. new law</a:t>
            </a:r>
          </a:p>
        </p:txBody>
      </p:sp>
      <p:sp>
        <p:nvSpPr>
          <p:cNvPr id="11" name="Freeform 6">
            <a:extLst>
              <a:ext uri="{FF2B5EF4-FFF2-40B4-BE49-F238E27FC236}">
                <a16:creationId xmlns:a16="http://schemas.microsoft.com/office/drawing/2014/main" id="{9BD2ECB5-E1D5-4F95-8DB5-D6B38DEEE9B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accent1"/>
          </a:solidFill>
          <a:ln w="0">
            <a:noFill/>
            <a:prstDash val="solid"/>
            <a:round/>
            <a:headEnd/>
            <a:tailEnd/>
          </a:ln>
        </p:spPr>
      </p:sp>
      <p:sp>
        <p:nvSpPr>
          <p:cNvPr id="13" name="Rectangle 12">
            <a:extLst>
              <a:ext uri="{FF2B5EF4-FFF2-40B4-BE49-F238E27FC236}">
                <a16:creationId xmlns:a16="http://schemas.microsoft.com/office/drawing/2014/main" id="{1500752C-7683-4E03-95C5-06FCFE0C9C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aphicFrame>
        <p:nvGraphicFramePr>
          <p:cNvPr id="4" name="Content Placeholder 3">
            <a:extLst>
              <a:ext uri="{FF2B5EF4-FFF2-40B4-BE49-F238E27FC236}">
                <a16:creationId xmlns:a16="http://schemas.microsoft.com/office/drawing/2014/main" id="{781BD41B-F124-49C8-A59C-324709F809C0}"/>
              </a:ext>
            </a:extLst>
          </p:cNvPr>
          <p:cNvGraphicFramePr>
            <a:graphicFrameLocks noGrp="1"/>
          </p:cNvGraphicFramePr>
          <p:nvPr>
            <p:ph idx="1"/>
            <p:extLst>
              <p:ext uri="{D42A27DB-BD31-4B8C-83A1-F6EECF244321}">
                <p14:modId xmlns:p14="http://schemas.microsoft.com/office/powerpoint/2010/main" val="3194847228"/>
              </p:ext>
            </p:extLst>
          </p:nvPr>
        </p:nvGraphicFramePr>
        <p:xfrm>
          <a:off x="1818619" y="2286000"/>
          <a:ext cx="9043713" cy="3594103"/>
        </p:xfrm>
        <a:graphic>
          <a:graphicData uri="http://schemas.openxmlformats.org/drawingml/2006/table">
            <a:tbl>
              <a:tblPr firstRow="1" bandRow="1">
                <a:tableStyleId>{5C22544A-7EE6-4342-B048-85BDC9FD1C3A}</a:tableStyleId>
              </a:tblPr>
              <a:tblGrid>
                <a:gridCol w="4505554">
                  <a:extLst>
                    <a:ext uri="{9D8B030D-6E8A-4147-A177-3AD203B41FA5}">
                      <a16:colId xmlns:a16="http://schemas.microsoft.com/office/drawing/2014/main" val="4039535763"/>
                    </a:ext>
                  </a:extLst>
                </a:gridCol>
                <a:gridCol w="4538159">
                  <a:extLst>
                    <a:ext uri="{9D8B030D-6E8A-4147-A177-3AD203B41FA5}">
                      <a16:colId xmlns:a16="http://schemas.microsoft.com/office/drawing/2014/main" val="4188775468"/>
                    </a:ext>
                  </a:extLst>
                </a:gridCol>
              </a:tblGrid>
              <a:tr h="356173">
                <a:tc>
                  <a:txBody>
                    <a:bodyPr/>
                    <a:lstStyle/>
                    <a:p>
                      <a:r>
                        <a:rPr lang="en-US" sz="1600"/>
                        <a:t>                              Brady Rule</a:t>
                      </a:r>
                    </a:p>
                  </a:txBody>
                  <a:tcPr marL="80948" marR="80948" marT="40474" marB="40474"/>
                </a:tc>
                <a:tc>
                  <a:txBody>
                    <a:bodyPr/>
                    <a:lstStyle/>
                    <a:p>
                      <a:r>
                        <a:rPr lang="en-US" sz="1600"/>
                        <a:t>                             New Law</a:t>
                      </a:r>
                    </a:p>
                  </a:txBody>
                  <a:tcPr marL="80948" marR="80948" marT="40474" marB="40474"/>
                </a:tc>
                <a:extLst>
                  <a:ext uri="{0D108BD9-81ED-4DB2-BD59-A6C34878D82A}">
                    <a16:rowId xmlns:a16="http://schemas.microsoft.com/office/drawing/2014/main" val="580315897"/>
                  </a:ext>
                </a:extLst>
              </a:tr>
              <a:tr h="841862">
                <a:tc>
                  <a:txBody>
                    <a:bodyPr/>
                    <a:lstStyle/>
                    <a:p>
                      <a:r>
                        <a:rPr lang="en-US" sz="1600"/>
                        <a:t>General: no guidance about type of information required to be revealed  </a:t>
                      </a:r>
                    </a:p>
                  </a:txBody>
                  <a:tcPr marL="80948" marR="80948" marT="40474" marB="40474"/>
                </a:tc>
                <a:tc>
                  <a:txBody>
                    <a:bodyPr/>
                    <a:lstStyle/>
                    <a:p>
                      <a:r>
                        <a:rPr lang="en-US" sz="1600"/>
                        <a:t>Specific: knowingly make untruthful statement or omission of material fact in specific circumstances</a:t>
                      </a:r>
                    </a:p>
                  </a:txBody>
                  <a:tcPr marL="80948" marR="80948" marT="40474" marB="40474"/>
                </a:tc>
                <a:extLst>
                  <a:ext uri="{0D108BD9-81ED-4DB2-BD59-A6C34878D82A}">
                    <a16:rowId xmlns:a16="http://schemas.microsoft.com/office/drawing/2014/main" val="1463820775"/>
                  </a:ext>
                </a:extLst>
              </a:tr>
              <a:tr h="599017">
                <a:tc>
                  <a:txBody>
                    <a:bodyPr/>
                    <a:lstStyle/>
                    <a:p>
                      <a:r>
                        <a:rPr lang="en-US" sz="1600"/>
                        <a:t>Any information pertaining to credibility of certificate holder</a:t>
                      </a:r>
                    </a:p>
                  </a:txBody>
                  <a:tcPr marL="80948" marR="80948" marT="40474" marB="40474"/>
                </a:tc>
                <a:tc>
                  <a:txBody>
                    <a:bodyPr/>
                    <a:lstStyle/>
                    <a:p>
                      <a:r>
                        <a:rPr lang="en-US" sz="1600"/>
                        <a:t>ONLY pertains to criminal justice record, testimony, or IA/administrative investigation</a:t>
                      </a:r>
                    </a:p>
                  </a:txBody>
                  <a:tcPr marL="80948" marR="80948" marT="40474" marB="40474"/>
                </a:tc>
                <a:extLst>
                  <a:ext uri="{0D108BD9-81ED-4DB2-BD59-A6C34878D82A}">
                    <a16:rowId xmlns:a16="http://schemas.microsoft.com/office/drawing/2014/main" val="1224342737"/>
                  </a:ext>
                </a:extLst>
              </a:tr>
              <a:tr h="599017">
                <a:tc>
                  <a:txBody>
                    <a:bodyPr/>
                    <a:lstStyle/>
                    <a:p>
                      <a:r>
                        <a:rPr lang="en-US" sz="1600"/>
                        <a:t>Inconsistent application of rule – varies by jurisdiction</a:t>
                      </a:r>
                    </a:p>
                  </a:txBody>
                  <a:tcPr marL="80948" marR="80948" marT="40474" marB="40474"/>
                </a:tc>
                <a:tc>
                  <a:txBody>
                    <a:bodyPr/>
                    <a:lstStyle/>
                    <a:p>
                      <a:r>
                        <a:rPr lang="en-US" sz="1600"/>
                        <a:t>All LEA’s shall report findings of untruthfulness that meet criteria to POST</a:t>
                      </a:r>
                    </a:p>
                  </a:txBody>
                  <a:tcPr marL="80948" marR="80948" marT="40474" marB="40474"/>
                </a:tc>
                <a:extLst>
                  <a:ext uri="{0D108BD9-81ED-4DB2-BD59-A6C34878D82A}">
                    <a16:rowId xmlns:a16="http://schemas.microsoft.com/office/drawing/2014/main" val="3149193224"/>
                  </a:ext>
                </a:extLst>
              </a:tr>
              <a:tr h="599017">
                <a:tc>
                  <a:txBody>
                    <a:bodyPr/>
                    <a:lstStyle/>
                    <a:p>
                      <a:r>
                        <a:rPr lang="en-US" sz="1600"/>
                        <a:t>May or may not include due process</a:t>
                      </a:r>
                    </a:p>
                  </a:txBody>
                  <a:tcPr marL="80948" marR="80948" marT="40474" marB="40474"/>
                </a:tc>
                <a:tc>
                  <a:txBody>
                    <a:bodyPr/>
                    <a:lstStyle/>
                    <a:p>
                      <a:r>
                        <a:rPr lang="en-US" sz="1600"/>
                        <a:t>POST Board has promulgated rules including due process for procedure of decertification</a:t>
                      </a:r>
                    </a:p>
                  </a:txBody>
                  <a:tcPr marL="80948" marR="80948" marT="40474" marB="40474"/>
                </a:tc>
                <a:extLst>
                  <a:ext uri="{0D108BD9-81ED-4DB2-BD59-A6C34878D82A}">
                    <a16:rowId xmlns:a16="http://schemas.microsoft.com/office/drawing/2014/main" val="1029987291"/>
                  </a:ext>
                </a:extLst>
              </a:tr>
              <a:tr h="599017">
                <a:tc>
                  <a:txBody>
                    <a:bodyPr/>
                    <a:lstStyle/>
                    <a:p>
                      <a:r>
                        <a:rPr lang="en-US" sz="1600"/>
                        <a:t>Applies retroactively</a:t>
                      </a:r>
                    </a:p>
                  </a:txBody>
                  <a:tcPr marL="80948" marR="80948" marT="40474" marB="40474"/>
                </a:tc>
                <a:tc>
                  <a:txBody>
                    <a:bodyPr/>
                    <a:lstStyle/>
                    <a:p>
                      <a:r>
                        <a:rPr lang="en-US" sz="1600" dirty="0"/>
                        <a:t>Only applies to findings of untruthfulness occurring on or after 8/2/19</a:t>
                      </a:r>
                    </a:p>
                  </a:txBody>
                  <a:tcPr marL="80948" marR="80948" marT="40474" marB="40474"/>
                </a:tc>
                <a:extLst>
                  <a:ext uri="{0D108BD9-81ED-4DB2-BD59-A6C34878D82A}">
                    <a16:rowId xmlns:a16="http://schemas.microsoft.com/office/drawing/2014/main" val="1317620240"/>
                  </a:ext>
                </a:extLst>
              </a:tr>
            </a:tbl>
          </a:graphicData>
        </a:graphic>
      </p:graphicFrame>
    </p:spTree>
    <p:extLst>
      <p:ext uri="{BB962C8B-B14F-4D97-AF65-F5344CB8AC3E}">
        <p14:creationId xmlns:p14="http://schemas.microsoft.com/office/powerpoint/2010/main" val="18490421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DC032F75-F5AC-4D84-98D0-DD0FB8A25A2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2" name="Rectangle 11">
            <a:extLst>
              <a:ext uri="{FF2B5EF4-FFF2-40B4-BE49-F238E27FC236}">
                <a16:creationId xmlns:a16="http://schemas.microsoft.com/office/drawing/2014/main" id="{EA21D3B4-EB95-40D8-ADD4-C28637F87A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Freeform 11">
            <a:extLst>
              <a:ext uri="{FF2B5EF4-FFF2-40B4-BE49-F238E27FC236}">
                <a16:creationId xmlns:a16="http://schemas.microsoft.com/office/drawing/2014/main" id="{EC402CCD-3D73-4427-910D-80A619EAD5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7548664" y="0"/>
            <a:ext cx="4643336"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a:extLst>
              <a:ext uri="{FF2B5EF4-FFF2-40B4-BE49-F238E27FC236}">
                <a16:creationId xmlns:a16="http://schemas.microsoft.com/office/drawing/2014/main" id="{B70B15EF-5208-4CE2-95E2-A4B4416BE6F7}"/>
              </a:ext>
            </a:extLst>
          </p:cNvPr>
          <p:cNvSpPr>
            <a:spLocks noGrp="1"/>
          </p:cNvSpPr>
          <p:nvPr>
            <p:ph type="title"/>
          </p:nvPr>
        </p:nvSpPr>
        <p:spPr>
          <a:xfrm>
            <a:off x="8136294" y="457200"/>
            <a:ext cx="3293706" cy="1197864"/>
          </a:xfrm>
        </p:spPr>
        <p:txBody>
          <a:bodyPr anchor="b">
            <a:normAutofit/>
          </a:bodyPr>
          <a:lstStyle/>
          <a:p>
            <a:r>
              <a:rPr lang="en-US" sz="1900">
                <a:solidFill>
                  <a:schemeClr val="accent1"/>
                </a:solidFill>
              </a:rPr>
              <a:t>resources</a:t>
            </a:r>
          </a:p>
        </p:txBody>
      </p:sp>
      <p:pic>
        <p:nvPicPr>
          <p:cNvPr id="5" name="Picture 4">
            <a:extLst>
              <a:ext uri="{FF2B5EF4-FFF2-40B4-BE49-F238E27FC236}">
                <a16:creationId xmlns:a16="http://schemas.microsoft.com/office/drawing/2014/main" id="{E1840440-00DE-4DF9-A3EA-2129FCF45B1F}"/>
              </a:ext>
            </a:extLst>
          </p:cNvPr>
          <p:cNvPicPr>
            <a:picLocks noChangeAspect="1"/>
          </p:cNvPicPr>
          <p:nvPr/>
        </p:nvPicPr>
        <p:blipFill>
          <a:blip r:embed="rId2"/>
          <a:stretch>
            <a:fillRect/>
          </a:stretch>
        </p:blipFill>
        <p:spPr>
          <a:xfrm>
            <a:off x="926927" y="1284525"/>
            <a:ext cx="5978273" cy="3978268"/>
          </a:xfrm>
          <a:prstGeom prst="rect">
            <a:avLst/>
          </a:prstGeom>
        </p:spPr>
      </p:pic>
      <p:sp>
        <p:nvSpPr>
          <p:cNvPr id="3" name="Content Placeholder 2">
            <a:extLst>
              <a:ext uri="{FF2B5EF4-FFF2-40B4-BE49-F238E27FC236}">
                <a16:creationId xmlns:a16="http://schemas.microsoft.com/office/drawing/2014/main" id="{7DCEE84E-5055-4FBE-8955-7E758A632130}"/>
              </a:ext>
            </a:extLst>
          </p:cNvPr>
          <p:cNvSpPr>
            <a:spLocks noGrp="1"/>
          </p:cNvSpPr>
          <p:nvPr>
            <p:ph idx="1"/>
          </p:nvPr>
        </p:nvSpPr>
        <p:spPr>
          <a:xfrm>
            <a:off x="7924800" y="1775791"/>
            <a:ext cx="3962400" cy="4103802"/>
          </a:xfrm>
        </p:spPr>
        <p:txBody>
          <a:bodyPr>
            <a:normAutofit/>
          </a:bodyPr>
          <a:lstStyle/>
          <a:p>
            <a:r>
              <a:rPr lang="en-US" sz="1800" dirty="0">
                <a:solidFill>
                  <a:srgbClr val="FFFFFF"/>
                </a:solidFill>
              </a:rPr>
              <a:t>Colorado POST website:</a:t>
            </a:r>
          </a:p>
          <a:p>
            <a:pPr marL="914400" lvl="2" indent="0">
              <a:buNone/>
            </a:pPr>
            <a:r>
              <a:rPr lang="en-US" sz="1800" dirty="0">
                <a:solidFill>
                  <a:srgbClr val="FFFFFF"/>
                </a:solidFill>
                <a:hlinkClick r:id="rId3"/>
              </a:rPr>
              <a:t>https://www.colorado.gov/post</a:t>
            </a:r>
            <a:endParaRPr lang="en-US" sz="1800" dirty="0">
              <a:solidFill>
                <a:srgbClr val="FFFFFF"/>
              </a:solidFill>
            </a:endParaRPr>
          </a:p>
          <a:p>
            <a:pPr lvl="2"/>
            <a:r>
              <a:rPr lang="en-US" sz="1800" dirty="0">
                <a:solidFill>
                  <a:srgbClr val="FFFFFF"/>
                </a:solidFill>
              </a:rPr>
              <a:t>Explanations</a:t>
            </a:r>
          </a:p>
          <a:p>
            <a:pPr lvl="2"/>
            <a:r>
              <a:rPr lang="en-US" sz="1800" dirty="0">
                <a:solidFill>
                  <a:srgbClr val="FFFFFF"/>
                </a:solidFill>
              </a:rPr>
              <a:t>Form</a:t>
            </a:r>
          </a:p>
          <a:p>
            <a:pPr lvl="2"/>
            <a:r>
              <a:rPr lang="en-US" sz="1800" dirty="0">
                <a:solidFill>
                  <a:srgbClr val="FFFFFF"/>
                </a:solidFill>
              </a:rPr>
              <a:t>FAQ’s</a:t>
            </a:r>
          </a:p>
        </p:txBody>
      </p:sp>
    </p:spTree>
    <p:extLst>
      <p:ext uri="{BB962C8B-B14F-4D97-AF65-F5344CB8AC3E}">
        <p14:creationId xmlns:p14="http://schemas.microsoft.com/office/powerpoint/2010/main" val="8908924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9E5314-2EAC-459C-A325-EE6BEC939150}"/>
              </a:ext>
            </a:extLst>
          </p:cNvPr>
          <p:cNvSpPr>
            <a:spLocks noGrp="1"/>
          </p:cNvSpPr>
          <p:nvPr>
            <p:ph type="title"/>
          </p:nvPr>
        </p:nvSpPr>
        <p:spPr>
          <a:xfrm>
            <a:off x="1251678" y="382385"/>
            <a:ext cx="10178322" cy="1492132"/>
          </a:xfrm>
        </p:spPr>
        <p:txBody>
          <a:bodyPr>
            <a:normAutofit/>
          </a:bodyPr>
          <a:lstStyle/>
          <a:p>
            <a:r>
              <a:rPr lang="en-US" dirty="0"/>
              <a:t>Questions</a:t>
            </a:r>
          </a:p>
        </p:txBody>
      </p:sp>
      <p:sp>
        <p:nvSpPr>
          <p:cNvPr id="3" name="Content Placeholder 2">
            <a:extLst>
              <a:ext uri="{FF2B5EF4-FFF2-40B4-BE49-F238E27FC236}">
                <a16:creationId xmlns:a16="http://schemas.microsoft.com/office/drawing/2014/main" id="{3933036F-D39C-4B75-96E5-D35B0B23FB83}"/>
              </a:ext>
            </a:extLst>
          </p:cNvPr>
          <p:cNvSpPr>
            <a:spLocks noGrp="1"/>
          </p:cNvSpPr>
          <p:nvPr>
            <p:ph idx="1"/>
          </p:nvPr>
        </p:nvSpPr>
        <p:spPr>
          <a:xfrm>
            <a:off x="1033670" y="1497497"/>
            <a:ext cx="6202282" cy="4382096"/>
          </a:xfrm>
        </p:spPr>
        <p:txBody>
          <a:bodyPr>
            <a:normAutofit/>
          </a:bodyPr>
          <a:lstStyle/>
          <a:p>
            <a:r>
              <a:rPr lang="en-US" dirty="0">
                <a:solidFill>
                  <a:srgbClr val="000000"/>
                </a:solidFill>
              </a:rPr>
              <a:t>Contact POST:</a:t>
            </a:r>
          </a:p>
          <a:p>
            <a:pPr marL="0" indent="0">
              <a:buNone/>
            </a:pPr>
            <a:endParaRPr lang="en-US" dirty="0">
              <a:solidFill>
                <a:srgbClr val="000000"/>
              </a:solidFill>
            </a:endParaRPr>
          </a:p>
          <a:p>
            <a:r>
              <a:rPr lang="en-US" dirty="0">
                <a:solidFill>
                  <a:srgbClr val="000000"/>
                </a:solidFill>
              </a:rPr>
              <a:t>Compliance Manager</a:t>
            </a:r>
          </a:p>
          <a:p>
            <a:pPr lvl="1"/>
            <a:r>
              <a:rPr lang="en-US" sz="2000" dirty="0">
                <a:solidFill>
                  <a:srgbClr val="000000"/>
                </a:solidFill>
              </a:rPr>
              <a:t>Cathy Rodriguez</a:t>
            </a:r>
          </a:p>
          <a:p>
            <a:pPr lvl="2"/>
            <a:r>
              <a:rPr lang="en-US" sz="2000" dirty="0">
                <a:solidFill>
                  <a:srgbClr val="000000"/>
                </a:solidFill>
                <a:hlinkClick r:id="rId2"/>
              </a:rPr>
              <a:t>Cathy.Rodriguez@coag.gov</a:t>
            </a:r>
            <a:endParaRPr lang="en-US" sz="2000" dirty="0">
              <a:solidFill>
                <a:srgbClr val="000000"/>
              </a:solidFill>
            </a:endParaRPr>
          </a:p>
          <a:p>
            <a:pPr marL="914400" lvl="2" indent="0">
              <a:buNone/>
            </a:pPr>
            <a:endParaRPr lang="en-US" sz="2000" dirty="0">
              <a:solidFill>
                <a:srgbClr val="000000"/>
              </a:solidFill>
            </a:endParaRPr>
          </a:p>
          <a:p>
            <a:r>
              <a:rPr lang="en-US" dirty="0">
                <a:solidFill>
                  <a:srgbClr val="000000"/>
                </a:solidFill>
              </a:rPr>
              <a:t>POST Director</a:t>
            </a:r>
          </a:p>
          <a:p>
            <a:pPr lvl="1"/>
            <a:r>
              <a:rPr lang="en-US" sz="2000" dirty="0">
                <a:solidFill>
                  <a:srgbClr val="000000"/>
                </a:solidFill>
              </a:rPr>
              <a:t>Erik J. Bourgerie</a:t>
            </a:r>
          </a:p>
          <a:p>
            <a:pPr lvl="2"/>
            <a:r>
              <a:rPr lang="en-US" sz="2000" dirty="0">
                <a:solidFill>
                  <a:srgbClr val="000000"/>
                </a:solidFill>
                <a:hlinkClick r:id="rId3"/>
              </a:rPr>
              <a:t>Erik.Bourgerie@coag.gov</a:t>
            </a:r>
            <a:endParaRPr lang="en-US" sz="2000" dirty="0">
              <a:solidFill>
                <a:srgbClr val="000000"/>
              </a:solidFill>
            </a:endParaRPr>
          </a:p>
          <a:p>
            <a:pPr marL="914400" lvl="2" indent="0">
              <a:buNone/>
            </a:pPr>
            <a:endParaRPr lang="en-US" dirty="0">
              <a:solidFill>
                <a:srgbClr val="000000"/>
              </a:solidFill>
            </a:endParaRPr>
          </a:p>
          <a:p>
            <a:endParaRPr lang="en-US" dirty="0">
              <a:solidFill>
                <a:srgbClr val="000000"/>
              </a:solidFill>
            </a:endParaRPr>
          </a:p>
        </p:txBody>
      </p:sp>
      <p:pic>
        <p:nvPicPr>
          <p:cNvPr id="5" name="Picture 4">
            <a:extLst>
              <a:ext uri="{FF2B5EF4-FFF2-40B4-BE49-F238E27FC236}">
                <a16:creationId xmlns:a16="http://schemas.microsoft.com/office/drawing/2014/main" id="{CA1F20FC-6A9A-495A-96CC-85B4A9166FF0}"/>
              </a:ext>
            </a:extLst>
          </p:cNvPr>
          <p:cNvPicPr>
            <a:picLocks noChangeAspect="1"/>
          </p:cNvPicPr>
          <p:nvPr/>
        </p:nvPicPr>
        <p:blipFill>
          <a:blip r:embed="rId4"/>
          <a:stretch>
            <a:fillRect/>
          </a:stretch>
        </p:blipFill>
        <p:spPr>
          <a:xfrm>
            <a:off x="7697533" y="2286001"/>
            <a:ext cx="3619499" cy="3619499"/>
          </a:xfrm>
          <a:prstGeom prst="rect">
            <a:avLst/>
          </a:prstGeom>
        </p:spPr>
      </p:pic>
    </p:spTree>
    <p:extLst>
      <p:ext uri="{BB962C8B-B14F-4D97-AF65-F5344CB8AC3E}">
        <p14:creationId xmlns:p14="http://schemas.microsoft.com/office/powerpoint/2010/main" val="34859954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F8F20B-E268-4E1B-B812-2C646F3DF5D5}"/>
              </a:ext>
            </a:extLst>
          </p:cNvPr>
          <p:cNvSpPr>
            <a:spLocks noGrp="1"/>
          </p:cNvSpPr>
          <p:nvPr>
            <p:ph type="title"/>
          </p:nvPr>
        </p:nvSpPr>
        <p:spPr>
          <a:xfrm>
            <a:off x="1251677" y="645105"/>
            <a:ext cx="4357499" cy="1320855"/>
          </a:xfrm>
        </p:spPr>
        <p:txBody>
          <a:bodyPr>
            <a:normAutofit/>
          </a:bodyPr>
          <a:lstStyle/>
          <a:p>
            <a:r>
              <a:rPr lang="en-US" sz="4400" dirty="0"/>
              <a:t>objectives</a:t>
            </a:r>
          </a:p>
        </p:txBody>
      </p:sp>
      <p:sp>
        <p:nvSpPr>
          <p:cNvPr id="3" name="Content Placeholder 2">
            <a:extLst>
              <a:ext uri="{FF2B5EF4-FFF2-40B4-BE49-F238E27FC236}">
                <a16:creationId xmlns:a16="http://schemas.microsoft.com/office/drawing/2014/main" id="{48A68A8C-DA7D-4E6D-BB08-5C29D955C315}"/>
              </a:ext>
            </a:extLst>
          </p:cNvPr>
          <p:cNvSpPr>
            <a:spLocks noGrp="1"/>
          </p:cNvSpPr>
          <p:nvPr>
            <p:ph idx="1"/>
          </p:nvPr>
        </p:nvSpPr>
        <p:spPr>
          <a:xfrm>
            <a:off x="1251678" y="2286001"/>
            <a:ext cx="4363595" cy="3593591"/>
          </a:xfrm>
        </p:spPr>
        <p:txBody>
          <a:bodyPr>
            <a:normAutofit/>
          </a:bodyPr>
          <a:lstStyle/>
          <a:p>
            <a:pPr>
              <a:lnSpc>
                <a:spcPct val="100000"/>
              </a:lnSpc>
            </a:pPr>
            <a:r>
              <a:rPr lang="en-US" dirty="0">
                <a:solidFill>
                  <a:srgbClr val="000000"/>
                </a:solidFill>
              </a:rPr>
              <a:t>History of POST Decertification</a:t>
            </a:r>
          </a:p>
          <a:p>
            <a:pPr>
              <a:lnSpc>
                <a:spcPct val="100000"/>
              </a:lnSpc>
            </a:pPr>
            <a:r>
              <a:rPr lang="en-US" dirty="0">
                <a:solidFill>
                  <a:srgbClr val="000000"/>
                </a:solidFill>
              </a:rPr>
              <a:t>NEW Law</a:t>
            </a:r>
          </a:p>
          <a:p>
            <a:pPr>
              <a:lnSpc>
                <a:spcPct val="100000"/>
              </a:lnSpc>
            </a:pPr>
            <a:r>
              <a:rPr lang="en-US" dirty="0">
                <a:solidFill>
                  <a:srgbClr val="000000"/>
                </a:solidFill>
              </a:rPr>
              <a:t>Criteria</a:t>
            </a:r>
          </a:p>
          <a:p>
            <a:pPr>
              <a:lnSpc>
                <a:spcPct val="100000"/>
              </a:lnSpc>
            </a:pPr>
            <a:r>
              <a:rPr lang="en-US" dirty="0">
                <a:solidFill>
                  <a:srgbClr val="000000"/>
                </a:solidFill>
              </a:rPr>
              <a:t>Administrative Hearing</a:t>
            </a:r>
          </a:p>
          <a:p>
            <a:pPr>
              <a:lnSpc>
                <a:spcPct val="100000"/>
              </a:lnSpc>
            </a:pPr>
            <a:r>
              <a:rPr lang="en-US" dirty="0">
                <a:solidFill>
                  <a:srgbClr val="000000"/>
                </a:solidFill>
              </a:rPr>
              <a:t>Agency Executive Responsibility</a:t>
            </a:r>
          </a:p>
          <a:p>
            <a:pPr>
              <a:lnSpc>
                <a:spcPct val="100000"/>
              </a:lnSpc>
            </a:pPr>
            <a:r>
              <a:rPr lang="en-US" dirty="0">
                <a:solidFill>
                  <a:srgbClr val="000000"/>
                </a:solidFill>
              </a:rPr>
              <a:t>Peace Officer Rights</a:t>
            </a:r>
          </a:p>
          <a:p>
            <a:pPr>
              <a:lnSpc>
                <a:spcPct val="100000"/>
              </a:lnSpc>
            </a:pPr>
            <a:r>
              <a:rPr lang="en-US" dirty="0">
                <a:solidFill>
                  <a:srgbClr val="000000"/>
                </a:solidFill>
              </a:rPr>
              <a:t>Difference between Brady and Untruthfulness Law</a:t>
            </a:r>
          </a:p>
          <a:p>
            <a:pPr>
              <a:lnSpc>
                <a:spcPct val="100000"/>
              </a:lnSpc>
            </a:pPr>
            <a:r>
              <a:rPr lang="en-US" dirty="0">
                <a:solidFill>
                  <a:srgbClr val="000000"/>
                </a:solidFill>
              </a:rPr>
              <a:t>Resources</a:t>
            </a:r>
          </a:p>
          <a:p>
            <a:pPr>
              <a:lnSpc>
                <a:spcPct val="100000"/>
              </a:lnSpc>
            </a:pPr>
            <a:endParaRPr lang="en-US" dirty="0">
              <a:solidFill>
                <a:srgbClr val="000000"/>
              </a:solidFill>
            </a:endParaRPr>
          </a:p>
          <a:p>
            <a:pPr>
              <a:lnSpc>
                <a:spcPct val="100000"/>
              </a:lnSpc>
            </a:pPr>
            <a:endParaRPr lang="en-US" dirty="0">
              <a:solidFill>
                <a:srgbClr val="000000"/>
              </a:solidFill>
            </a:endParaRPr>
          </a:p>
        </p:txBody>
      </p:sp>
      <p:pic>
        <p:nvPicPr>
          <p:cNvPr id="7" name="Picture 6">
            <a:extLst>
              <a:ext uri="{FF2B5EF4-FFF2-40B4-BE49-F238E27FC236}">
                <a16:creationId xmlns:a16="http://schemas.microsoft.com/office/drawing/2014/main" id="{1CAC97F2-B981-45E1-B493-D0E6DC1C8677}"/>
              </a:ext>
            </a:extLst>
          </p:cNvPr>
          <p:cNvPicPr>
            <a:picLocks noChangeAspect="1"/>
          </p:cNvPicPr>
          <p:nvPr/>
        </p:nvPicPr>
        <p:blipFill>
          <a:blip r:embed="rId2"/>
          <a:stretch>
            <a:fillRect/>
          </a:stretch>
        </p:blipFill>
        <p:spPr>
          <a:xfrm>
            <a:off x="6098193" y="853757"/>
            <a:ext cx="5176744" cy="5176744"/>
          </a:xfrm>
          <a:prstGeom prst="rect">
            <a:avLst/>
          </a:prstGeom>
        </p:spPr>
      </p:pic>
    </p:spTree>
    <p:extLst>
      <p:ext uri="{BB962C8B-B14F-4D97-AF65-F5344CB8AC3E}">
        <p14:creationId xmlns:p14="http://schemas.microsoft.com/office/powerpoint/2010/main" val="7290658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DC032F75-F5AC-4D84-98D0-DD0FB8A25A2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2" name="Rectangle 11">
            <a:extLst>
              <a:ext uri="{FF2B5EF4-FFF2-40B4-BE49-F238E27FC236}">
                <a16:creationId xmlns:a16="http://schemas.microsoft.com/office/drawing/2014/main" id="{EA21D3B4-EB95-40D8-ADD4-C28637F87A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Freeform 11">
            <a:extLst>
              <a:ext uri="{FF2B5EF4-FFF2-40B4-BE49-F238E27FC236}">
                <a16:creationId xmlns:a16="http://schemas.microsoft.com/office/drawing/2014/main" id="{EC402CCD-3D73-4427-910D-80A619EAD5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7548664" y="0"/>
            <a:ext cx="4643336"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a:extLst>
              <a:ext uri="{FF2B5EF4-FFF2-40B4-BE49-F238E27FC236}">
                <a16:creationId xmlns:a16="http://schemas.microsoft.com/office/drawing/2014/main" id="{AFB6BB1E-D95E-4839-A6C9-EBE4582B9BC7}"/>
              </a:ext>
            </a:extLst>
          </p:cNvPr>
          <p:cNvSpPr>
            <a:spLocks noGrp="1"/>
          </p:cNvSpPr>
          <p:nvPr>
            <p:ph type="title"/>
          </p:nvPr>
        </p:nvSpPr>
        <p:spPr>
          <a:xfrm>
            <a:off x="8176591" y="443948"/>
            <a:ext cx="3253409" cy="907774"/>
          </a:xfrm>
        </p:spPr>
        <p:txBody>
          <a:bodyPr anchor="b">
            <a:normAutofit/>
          </a:bodyPr>
          <a:lstStyle/>
          <a:p>
            <a:r>
              <a:rPr lang="en-US" sz="1900" dirty="0">
                <a:solidFill>
                  <a:schemeClr val="accent1"/>
                </a:solidFill>
              </a:rPr>
              <a:t>History of POST decertification</a:t>
            </a:r>
          </a:p>
        </p:txBody>
      </p:sp>
      <p:pic>
        <p:nvPicPr>
          <p:cNvPr id="5" name="Picture 4">
            <a:extLst>
              <a:ext uri="{FF2B5EF4-FFF2-40B4-BE49-F238E27FC236}">
                <a16:creationId xmlns:a16="http://schemas.microsoft.com/office/drawing/2014/main" id="{E3EA46C1-EA4C-4252-AAB6-F1BBCA608042}"/>
              </a:ext>
            </a:extLst>
          </p:cNvPr>
          <p:cNvPicPr>
            <a:picLocks noChangeAspect="1"/>
          </p:cNvPicPr>
          <p:nvPr/>
        </p:nvPicPr>
        <p:blipFill>
          <a:blip r:embed="rId2"/>
          <a:stretch>
            <a:fillRect/>
          </a:stretch>
        </p:blipFill>
        <p:spPr>
          <a:xfrm>
            <a:off x="926927" y="1160649"/>
            <a:ext cx="5978273" cy="4226020"/>
          </a:xfrm>
          <a:prstGeom prst="rect">
            <a:avLst/>
          </a:prstGeom>
        </p:spPr>
      </p:pic>
      <p:sp>
        <p:nvSpPr>
          <p:cNvPr id="3" name="Content Placeholder 2">
            <a:extLst>
              <a:ext uri="{FF2B5EF4-FFF2-40B4-BE49-F238E27FC236}">
                <a16:creationId xmlns:a16="http://schemas.microsoft.com/office/drawing/2014/main" id="{0BD074AE-2B58-4623-878B-945B56BBFDD1}"/>
              </a:ext>
            </a:extLst>
          </p:cNvPr>
          <p:cNvSpPr>
            <a:spLocks noGrp="1"/>
          </p:cNvSpPr>
          <p:nvPr>
            <p:ph idx="1"/>
          </p:nvPr>
        </p:nvSpPr>
        <p:spPr>
          <a:xfrm>
            <a:off x="7958137" y="1681570"/>
            <a:ext cx="3876053" cy="4573457"/>
          </a:xfrm>
        </p:spPr>
        <p:txBody>
          <a:bodyPr>
            <a:normAutofit/>
          </a:bodyPr>
          <a:lstStyle/>
          <a:p>
            <a:r>
              <a:rPr lang="en-US" sz="1800" dirty="0">
                <a:solidFill>
                  <a:srgbClr val="FFFFFF"/>
                </a:solidFill>
              </a:rPr>
              <a:t>Initially POST could only revoke certification based on Felony convictions.</a:t>
            </a:r>
          </a:p>
          <a:p>
            <a:endParaRPr lang="en-US" sz="1800" dirty="0">
              <a:solidFill>
                <a:srgbClr val="FFFFFF"/>
              </a:solidFill>
            </a:endParaRPr>
          </a:p>
          <a:p>
            <a:r>
              <a:rPr lang="en-US" sz="1800" dirty="0">
                <a:solidFill>
                  <a:srgbClr val="FFFFFF"/>
                </a:solidFill>
              </a:rPr>
              <a:t>Added specific Misdemeanors (listed in 24-31-305), occurring after 7/1/01.</a:t>
            </a:r>
          </a:p>
          <a:p>
            <a:endParaRPr lang="en-US" sz="1800" dirty="0">
              <a:solidFill>
                <a:srgbClr val="FFFFFF"/>
              </a:solidFill>
            </a:endParaRPr>
          </a:p>
          <a:p>
            <a:r>
              <a:rPr lang="en-US" sz="1800" dirty="0">
                <a:solidFill>
                  <a:srgbClr val="FFFFFF"/>
                </a:solidFill>
              </a:rPr>
              <a:t>June 10, 2016 added:</a:t>
            </a:r>
          </a:p>
          <a:p>
            <a:pPr lvl="1"/>
            <a:r>
              <a:rPr lang="en-US" dirty="0">
                <a:solidFill>
                  <a:srgbClr val="FFFFFF"/>
                </a:solidFill>
              </a:rPr>
              <a:t>Deferred Judgement and/or Sentencing</a:t>
            </a:r>
          </a:p>
          <a:p>
            <a:pPr lvl="1"/>
            <a:r>
              <a:rPr lang="en-US" dirty="0">
                <a:solidFill>
                  <a:srgbClr val="FFFFFF"/>
                </a:solidFill>
              </a:rPr>
              <a:t>Deferred Prosecution</a:t>
            </a:r>
          </a:p>
          <a:p>
            <a:pPr lvl="1"/>
            <a:r>
              <a:rPr lang="en-US" dirty="0">
                <a:solidFill>
                  <a:srgbClr val="FFFFFF"/>
                </a:solidFill>
              </a:rPr>
              <a:t>Pretrial Diversion</a:t>
            </a:r>
          </a:p>
        </p:txBody>
      </p:sp>
    </p:spTree>
    <p:extLst>
      <p:ext uri="{BB962C8B-B14F-4D97-AF65-F5344CB8AC3E}">
        <p14:creationId xmlns:p14="http://schemas.microsoft.com/office/powerpoint/2010/main" val="397044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A5AE42-5686-4369-BC14-BA985A76A17A}"/>
              </a:ext>
            </a:extLst>
          </p:cNvPr>
          <p:cNvSpPr>
            <a:spLocks noGrp="1"/>
          </p:cNvSpPr>
          <p:nvPr>
            <p:ph type="title"/>
          </p:nvPr>
        </p:nvSpPr>
        <p:spPr>
          <a:xfrm>
            <a:off x="1150070" y="505467"/>
            <a:ext cx="3208570" cy="5670379"/>
          </a:xfrm>
        </p:spPr>
        <p:txBody>
          <a:bodyPr anchor="t">
            <a:normAutofit/>
          </a:bodyPr>
          <a:lstStyle/>
          <a:p>
            <a:r>
              <a:rPr lang="en-US" sz="4000" dirty="0"/>
              <a:t>New law: </a:t>
            </a:r>
            <a:br>
              <a:rPr lang="en-US" sz="4000" dirty="0"/>
            </a:br>
            <a:r>
              <a:rPr lang="en-US" sz="4000" dirty="0"/>
              <a:t>SB19-166; 24-31-305 (2.5), C.R.S.</a:t>
            </a:r>
          </a:p>
        </p:txBody>
      </p:sp>
      <p:sp>
        <p:nvSpPr>
          <p:cNvPr id="3" name="Content Placeholder 2">
            <a:extLst>
              <a:ext uri="{FF2B5EF4-FFF2-40B4-BE49-F238E27FC236}">
                <a16:creationId xmlns:a16="http://schemas.microsoft.com/office/drawing/2014/main" id="{36522297-1264-4EF3-9F3A-3E64F27AC0AE}"/>
              </a:ext>
            </a:extLst>
          </p:cNvPr>
          <p:cNvSpPr>
            <a:spLocks noGrp="1"/>
          </p:cNvSpPr>
          <p:nvPr>
            <p:ph idx="1"/>
          </p:nvPr>
        </p:nvSpPr>
        <p:spPr>
          <a:xfrm>
            <a:off x="4358640" y="505467"/>
            <a:ext cx="7226903" cy="3453262"/>
          </a:xfrm>
        </p:spPr>
        <p:txBody>
          <a:bodyPr>
            <a:normAutofit/>
          </a:bodyPr>
          <a:lstStyle/>
          <a:p>
            <a:r>
              <a:rPr lang="en-US" dirty="0"/>
              <a:t>POST Board shall revoke certificate in findings of untruthfulness.</a:t>
            </a:r>
          </a:p>
          <a:p>
            <a:r>
              <a:rPr lang="en-US" dirty="0"/>
              <a:t>Law enforcement agency (LEA) shall notify POST of findings of untruthfulness.</a:t>
            </a:r>
          </a:p>
          <a:p>
            <a:r>
              <a:rPr lang="en-US" dirty="0"/>
              <a:t>Does not equate to “Brady” due to definition, specific requirements and application.</a:t>
            </a:r>
          </a:p>
          <a:p>
            <a:pPr lvl="1"/>
            <a:r>
              <a:rPr lang="en-US" dirty="0"/>
              <a:t>See details later in presentation. </a:t>
            </a:r>
          </a:p>
        </p:txBody>
      </p:sp>
      <p:pic>
        <p:nvPicPr>
          <p:cNvPr id="5" name="Picture 4">
            <a:extLst>
              <a:ext uri="{FF2B5EF4-FFF2-40B4-BE49-F238E27FC236}">
                <a16:creationId xmlns:a16="http://schemas.microsoft.com/office/drawing/2014/main" id="{256B8DA2-E2A0-4C1F-8A20-81180DD827AE}"/>
              </a:ext>
            </a:extLst>
          </p:cNvPr>
          <p:cNvPicPr>
            <a:picLocks noChangeAspect="1"/>
          </p:cNvPicPr>
          <p:nvPr/>
        </p:nvPicPr>
        <p:blipFill>
          <a:blip r:embed="rId2"/>
          <a:stretch>
            <a:fillRect/>
          </a:stretch>
        </p:blipFill>
        <p:spPr>
          <a:xfrm>
            <a:off x="5234215" y="4136572"/>
            <a:ext cx="5462872" cy="2039274"/>
          </a:xfrm>
          <a:prstGeom prst="rect">
            <a:avLst/>
          </a:prstGeom>
        </p:spPr>
      </p:pic>
    </p:spTree>
    <p:extLst>
      <p:ext uri="{BB962C8B-B14F-4D97-AF65-F5344CB8AC3E}">
        <p14:creationId xmlns:p14="http://schemas.microsoft.com/office/powerpoint/2010/main" val="40309550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7F31C52B-DEF9-4845-9A79-72C9330F49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2" name="Freeform 10">
            <a:extLst>
              <a:ext uri="{FF2B5EF4-FFF2-40B4-BE49-F238E27FC236}">
                <a16:creationId xmlns:a16="http://schemas.microsoft.com/office/drawing/2014/main" id="{63DACD0E-B2B1-49C4-B085-D93AC5F6E1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0" y="0"/>
            <a:ext cx="7569200" cy="6858000"/>
          </a:xfrm>
          <a:custGeom>
            <a:avLst/>
            <a:gdLst>
              <a:gd name="connsiteX0" fmla="*/ 0 w 7569200"/>
              <a:gd name="connsiteY0" fmla="*/ 0 h 6858000"/>
              <a:gd name="connsiteX1" fmla="*/ 7389812 w 7569200"/>
              <a:gd name="connsiteY1" fmla="*/ 0 h 6858000"/>
              <a:gd name="connsiteX2" fmla="*/ 7394575 w 7569200"/>
              <a:gd name="connsiteY2" fmla="*/ 66675 h 6858000"/>
              <a:gd name="connsiteX3" fmla="*/ 7402512 w 7569200"/>
              <a:gd name="connsiteY3" fmla="*/ 122237 h 6858000"/>
              <a:gd name="connsiteX4" fmla="*/ 7412037 w 7569200"/>
              <a:gd name="connsiteY4" fmla="*/ 174625 h 6858000"/>
              <a:gd name="connsiteX5" fmla="*/ 7427912 w 7569200"/>
              <a:gd name="connsiteY5" fmla="*/ 217487 h 6858000"/>
              <a:gd name="connsiteX6" fmla="*/ 7443787 w 7569200"/>
              <a:gd name="connsiteY6" fmla="*/ 260350 h 6858000"/>
              <a:gd name="connsiteX7" fmla="*/ 7462837 w 7569200"/>
              <a:gd name="connsiteY7" fmla="*/ 296862 h 6858000"/>
              <a:gd name="connsiteX8" fmla="*/ 7481887 w 7569200"/>
              <a:gd name="connsiteY8" fmla="*/ 334962 h 6858000"/>
              <a:gd name="connsiteX9" fmla="*/ 7499350 w 7569200"/>
              <a:gd name="connsiteY9" fmla="*/ 369887 h 6858000"/>
              <a:gd name="connsiteX10" fmla="*/ 7516812 w 7569200"/>
              <a:gd name="connsiteY10" fmla="*/ 409575 h 6858000"/>
              <a:gd name="connsiteX11" fmla="*/ 7532687 w 7569200"/>
              <a:gd name="connsiteY11" fmla="*/ 450850 h 6858000"/>
              <a:gd name="connsiteX12" fmla="*/ 7546975 w 7569200"/>
              <a:gd name="connsiteY12" fmla="*/ 496887 h 6858000"/>
              <a:gd name="connsiteX13" fmla="*/ 7558087 w 7569200"/>
              <a:gd name="connsiteY13" fmla="*/ 546100 h 6858000"/>
              <a:gd name="connsiteX14" fmla="*/ 7566025 w 7569200"/>
              <a:gd name="connsiteY14" fmla="*/ 606425 h 6858000"/>
              <a:gd name="connsiteX15" fmla="*/ 7569200 w 7569200"/>
              <a:gd name="connsiteY15" fmla="*/ 673100 h 6858000"/>
              <a:gd name="connsiteX16" fmla="*/ 7566025 w 7569200"/>
              <a:gd name="connsiteY16" fmla="*/ 744537 h 6858000"/>
              <a:gd name="connsiteX17" fmla="*/ 7558087 w 7569200"/>
              <a:gd name="connsiteY17" fmla="*/ 801687 h 6858000"/>
              <a:gd name="connsiteX18" fmla="*/ 7546975 w 7569200"/>
              <a:gd name="connsiteY18" fmla="*/ 854075 h 6858000"/>
              <a:gd name="connsiteX19" fmla="*/ 7532687 w 7569200"/>
              <a:gd name="connsiteY19" fmla="*/ 901700 h 6858000"/>
              <a:gd name="connsiteX20" fmla="*/ 7516812 w 7569200"/>
              <a:gd name="connsiteY20" fmla="*/ 942975 h 6858000"/>
              <a:gd name="connsiteX21" fmla="*/ 7497762 w 7569200"/>
              <a:gd name="connsiteY21" fmla="*/ 981075 h 6858000"/>
              <a:gd name="connsiteX22" fmla="*/ 7478712 w 7569200"/>
              <a:gd name="connsiteY22" fmla="*/ 1017587 h 6858000"/>
              <a:gd name="connsiteX23" fmla="*/ 7459662 w 7569200"/>
              <a:gd name="connsiteY23" fmla="*/ 1055687 h 6858000"/>
              <a:gd name="connsiteX24" fmla="*/ 7442200 w 7569200"/>
              <a:gd name="connsiteY24" fmla="*/ 1095375 h 6858000"/>
              <a:gd name="connsiteX25" fmla="*/ 7424737 w 7569200"/>
              <a:gd name="connsiteY25" fmla="*/ 1136650 h 6858000"/>
              <a:gd name="connsiteX26" fmla="*/ 7410450 w 7569200"/>
              <a:gd name="connsiteY26" fmla="*/ 1182687 h 6858000"/>
              <a:gd name="connsiteX27" fmla="*/ 7400925 w 7569200"/>
              <a:gd name="connsiteY27" fmla="*/ 1235075 h 6858000"/>
              <a:gd name="connsiteX28" fmla="*/ 7391400 w 7569200"/>
              <a:gd name="connsiteY28" fmla="*/ 1295400 h 6858000"/>
              <a:gd name="connsiteX29" fmla="*/ 7389812 w 7569200"/>
              <a:gd name="connsiteY29" fmla="*/ 1363662 h 6858000"/>
              <a:gd name="connsiteX30" fmla="*/ 7391400 w 7569200"/>
              <a:gd name="connsiteY30" fmla="*/ 1431925 h 6858000"/>
              <a:gd name="connsiteX31" fmla="*/ 7400925 w 7569200"/>
              <a:gd name="connsiteY31" fmla="*/ 1492250 h 6858000"/>
              <a:gd name="connsiteX32" fmla="*/ 7410450 w 7569200"/>
              <a:gd name="connsiteY32" fmla="*/ 1544637 h 6858000"/>
              <a:gd name="connsiteX33" fmla="*/ 7424737 w 7569200"/>
              <a:gd name="connsiteY33" fmla="*/ 1589087 h 6858000"/>
              <a:gd name="connsiteX34" fmla="*/ 7442200 w 7569200"/>
              <a:gd name="connsiteY34" fmla="*/ 1631950 h 6858000"/>
              <a:gd name="connsiteX35" fmla="*/ 7459662 w 7569200"/>
              <a:gd name="connsiteY35" fmla="*/ 1671637 h 6858000"/>
              <a:gd name="connsiteX36" fmla="*/ 7478712 w 7569200"/>
              <a:gd name="connsiteY36" fmla="*/ 1708150 h 6858000"/>
              <a:gd name="connsiteX37" fmla="*/ 7497762 w 7569200"/>
              <a:gd name="connsiteY37" fmla="*/ 1743075 h 6858000"/>
              <a:gd name="connsiteX38" fmla="*/ 7516812 w 7569200"/>
              <a:gd name="connsiteY38" fmla="*/ 1782762 h 6858000"/>
              <a:gd name="connsiteX39" fmla="*/ 7532687 w 7569200"/>
              <a:gd name="connsiteY39" fmla="*/ 1824037 h 6858000"/>
              <a:gd name="connsiteX40" fmla="*/ 7546975 w 7569200"/>
              <a:gd name="connsiteY40" fmla="*/ 1870075 h 6858000"/>
              <a:gd name="connsiteX41" fmla="*/ 7558087 w 7569200"/>
              <a:gd name="connsiteY41" fmla="*/ 1922462 h 6858000"/>
              <a:gd name="connsiteX42" fmla="*/ 7566025 w 7569200"/>
              <a:gd name="connsiteY42" fmla="*/ 1982787 h 6858000"/>
              <a:gd name="connsiteX43" fmla="*/ 7569200 w 7569200"/>
              <a:gd name="connsiteY43" fmla="*/ 2051050 h 6858000"/>
              <a:gd name="connsiteX44" fmla="*/ 7566025 w 7569200"/>
              <a:gd name="connsiteY44" fmla="*/ 2119312 h 6858000"/>
              <a:gd name="connsiteX45" fmla="*/ 7558087 w 7569200"/>
              <a:gd name="connsiteY45" fmla="*/ 2179637 h 6858000"/>
              <a:gd name="connsiteX46" fmla="*/ 7546975 w 7569200"/>
              <a:gd name="connsiteY46" fmla="*/ 2232025 h 6858000"/>
              <a:gd name="connsiteX47" fmla="*/ 7532687 w 7569200"/>
              <a:gd name="connsiteY47" fmla="*/ 2278062 h 6858000"/>
              <a:gd name="connsiteX48" fmla="*/ 7516812 w 7569200"/>
              <a:gd name="connsiteY48" fmla="*/ 2319337 h 6858000"/>
              <a:gd name="connsiteX49" fmla="*/ 7497762 w 7569200"/>
              <a:gd name="connsiteY49" fmla="*/ 2359025 h 6858000"/>
              <a:gd name="connsiteX50" fmla="*/ 7478712 w 7569200"/>
              <a:gd name="connsiteY50" fmla="*/ 2395537 h 6858000"/>
              <a:gd name="connsiteX51" fmla="*/ 7459662 w 7569200"/>
              <a:gd name="connsiteY51" fmla="*/ 2433637 h 6858000"/>
              <a:gd name="connsiteX52" fmla="*/ 7442200 w 7569200"/>
              <a:gd name="connsiteY52" fmla="*/ 2471737 h 6858000"/>
              <a:gd name="connsiteX53" fmla="*/ 7424737 w 7569200"/>
              <a:gd name="connsiteY53" fmla="*/ 2513012 h 6858000"/>
              <a:gd name="connsiteX54" fmla="*/ 7410450 w 7569200"/>
              <a:gd name="connsiteY54" fmla="*/ 2560637 h 6858000"/>
              <a:gd name="connsiteX55" fmla="*/ 7400925 w 7569200"/>
              <a:gd name="connsiteY55" fmla="*/ 2613025 h 6858000"/>
              <a:gd name="connsiteX56" fmla="*/ 7391400 w 7569200"/>
              <a:gd name="connsiteY56" fmla="*/ 2671762 h 6858000"/>
              <a:gd name="connsiteX57" fmla="*/ 7389812 w 7569200"/>
              <a:gd name="connsiteY57" fmla="*/ 2741612 h 6858000"/>
              <a:gd name="connsiteX58" fmla="*/ 7391400 w 7569200"/>
              <a:gd name="connsiteY58" fmla="*/ 2809875 h 6858000"/>
              <a:gd name="connsiteX59" fmla="*/ 7400925 w 7569200"/>
              <a:gd name="connsiteY59" fmla="*/ 2868612 h 6858000"/>
              <a:gd name="connsiteX60" fmla="*/ 7410450 w 7569200"/>
              <a:gd name="connsiteY60" fmla="*/ 2922587 h 6858000"/>
              <a:gd name="connsiteX61" fmla="*/ 7424737 w 7569200"/>
              <a:gd name="connsiteY61" fmla="*/ 2967037 h 6858000"/>
              <a:gd name="connsiteX62" fmla="*/ 7442200 w 7569200"/>
              <a:gd name="connsiteY62" fmla="*/ 3009900 h 6858000"/>
              <a:gd name="connsiteX63" fmla="*/ 7459662 w 7569200"/>
              <a:gd name="connsiteY63" fmla="*/ 3046412 h 6858000"/>
              <a:gd name="connsiteX64" fmla="*/ 7478712 w 7569200"/>
              <a:gd name="connsiteY64" fmla="*/ 3084512 h 6858000"/>
              <a:gd name="connsiteX65" fmla="*/ 7497762 w 7569200"/>
              <a:gd name="connsiteY65" fmla="*/ 3121025 h 6858000"/>
              <a:gd name="connsiteX66" fmla="*/ 7516812 w 7569200"/>
              <a:gd name="connsiteY66" fmla="*/ 3160712 h 6858000"/>
              <a:gd name="connsiteX67" fmla="*/ 7532687 w 7569200"/>
              <a:gd name="connsiteY67" fmla="*/ 3201987 h 6858000"/>
              <a:gd name="connsiteX68" fmla="*/ 7546975 w 7569200"/>
              <a:gd name="connsiteY68" fmla="*/ 3248025 h 6858000"/>
              <a:gd name="connsiteX69" fmla="*/ 7558087 w 7569200"/>
              <a:gd name="connsiteY69" fmla="*/ 3300412 h 6858000"/>
              <a:gd name="connsiteX70" fmla="*/ 7566025 w 7569200"/>
              <a:gd name="connsiteY70" fmla="*/ 3360737 h 6858000"/>
              <a:gd name="connsiteX71" fmla="*/ 7569200 w 7569200"/>
              <a:gd name="connsiteY71" fmla="*/ 3427412 h 6858000"/>
              <a:gd name="connsiteX72" fmla="*/ 7566025 w 7569200"/>
              <a:gd name="connsiteY72" fmla="*/ 3497262 h 6858000"/>
              <a:gd name="connsiteX73" fmla="*/ 7558087 w 7569200"/>
              <a:gd name="connsiteY73" fmla="*/ 3557587 h 6858000"/>
              <a:gd name="connsiteX74" fmla="*/ 7546975 w 7569200"/>
              <a:gd name="connsiteY74" fmla="*/ 3609975 h 6858000"/>
              <a:gd name="connsiteX75" fmla="*/ 7532687 w 7569200"/>
              <a:gd name="connsiteY75" fmla="*/ 3656012 h 6858000"/>
              <a:gd name="connsiteX76" fmla="*/ 7516812 w 7569200"/>
              <a:gd name="connsiteY76" fmla="*/ 3697287 h 6858000"/>
              <a:gd name="connsiteX77" fmla="*/ 7497762 w 7569200"/>
              <a:gd name="connsiteY77" fmla="*/ 3736975 h 6858000"/>
              <a:gd name="connsiteX78" fmla="*/ 7459662 w 7569200"/>
              <a:gd name="connsiteY78" fmla="*/ 3811587 h 6858000"/>
              <a:gd name="connsiteX79" fmla="*/ 7442200 w 7569200"/>
              <a:gd name="connsiteY79" fmla="*/ 3848100 h 6858000"/>
              <a:gd name="connsiteX80" fmla="*/ 7424737 w 7569200"/>
              <a:gd name="connsiteY80" fmla="*/ 3890962 h 6858000"/>
              <a:gd name="connsiteX81" fmla="*/ 7410450 w 7569200"/>
              <a:gd name="connsiteY81" fmla="*/ 3935412 h 6858000"/>
              <a:gd name="connsiteX82" fmla="*/ 7400925 w 7569200"/>
              <a:gd name="connsiteY82" fmla="*/ 3987800 h 6858000"/>
              <a:gd name="connsiteX83" fmla="*/ 7391400 w 7569200"/>
              <a:gd name="connsiteY83" fmla="*/ 4048125 h 6858000"/>
              <a:gd name="connsiteX84" fmla="*/ 7389812 w 7569200"/>
              <a:gd name="connsiteY84" fmla="*/ 4116387 h 6858000"/>
              <a:gd name="connsiteX85" fmla="*/ 7391400 w 7569200"/>
              <a:gd name="connsiteY85" fmla="*/ 4186237 h 6858000"/>
              <a:gd name="connsiteX86" fmla="*/ 7400925 w 7569200"/>
              <a:gd name="connsiteY86" fmla="*/ 4244975 h 6858000"/>
              <a:gd name="connsiteX87" fmla="*/ 7410450 w 7569200"/>
              <a:gd name="connsiteY87" fmla="*/ 4297362 h 6858000"/>
              <a:gd name="connsiteX88" fmla="*/ 7424737 w 7569200"/>
              <a:gd name="connsiteY88" fmla="*/ 4343400 h 6858000"/>
              <a:gd name="connsiteX89" fmla="*/ 7442200 w 7569200"/>
              <a:gd name="connsiteY89" fmla="*/ 4386262 h 6858000"/>
              <a:gd name="connsiteX90" fmla="*/ 7459662 w 7569200"/>
              <a:gd name="connsiteY90" fmla="*/ 4424362 h 6858000"/>
              <a:gd name="connsiteX91" fmla="*/ 7497762 w 7569200"/>
              <a:gd name="connsiteY91" fmla="*/ 4498975 h 6858000"/>
              <a:gd name="connsiteX92" fmla="*/ 7516812 w 7569200"/>
              <a:gd name="connsiteY92" fmla="*/ 4537075 h 6858000"/>
              <a:gd name="connsiteX93" fmla="*/ 7532687 w 7569200"/>
              <a:gd name="connsiteY93" fmla="*/ 4579937 h 6858000"/>
              <a:gd name="connsiteX94" fmla="*/ 7546975 w 7569200"/>
              <a:gd name="connsiteY94" fmla="*/ 4625975 h 6858000"/>
              <a:gd name="connsiteX95" fmla="*/ 7558087 w 7569200"/>
              <a:gd name="connsiteY95" fmla="*/ 4678362 h 6858000"/>
              <a:gd name="connsiteX96" fmla="*/ 7566025 w 7569200"/>
              <a:gd name="connsiteY96" fmla="*/ 4738687 h 6858000"/>
              <a:gd name="connsiteX97" fmla="*/ 7569200 w 7569200"/>
              <a:gd name="connsiteY97" fmla="*/ 4806950 h 6858000"/>
              <a:gd name="connsiteX98" fmla="*/ 7566025 w 7569200"/>
              <a:gd name="connsiteY98" fmla="*/ 4875212 h 6858000"/>
              <a:gd name="connsiteX99" fmla="*/ 7558087 w 7569200"/>
              <a:gd name="connsiteY99" fmla="*/ 4935537 h 6858000"/>
              <a:gd name="connsiteX100" fmla="*/ 7546975 w 7569200"/>
              <a:gd name="connsiteY100" fmla="*/ 4987925 h 6858000"/>
              <a:gd name="connsiteX101" fmla="*/ 7532687 w 7569200"/>
              <a:gd name="connsiteY101" fmla="*/ 5033962 h 6858000"/>
              <a:gd name="connsiteX102" fmla="*/ 7516812 w 7569200"/>
              <a:gd name="connsiteY102" fmla="*/ 5075237 h 6858000"/>
              <a:gd name="connsiteX103" fmla="*/ 7497762 w 7569200"/>
              <a:gd name="connsiteY103" fmla="*/ 5114925 h 6858000"/>
              <a:gd name="connsiteX104" fmla="*/ 7478712 w 7569200"/>
              <a:gd name="connsiteY104" fmla="*/ 5149850 h 6858000"/>
              <a:gd name="connsiteX105" fmla="*/ 7459662 w 7569200"/>
              <a:gd name="connsiteY105" fmla="*/ 5186362 h 6858000"/>
              <a:gd name="connsiteX106" fmla="*/ 7442200 w 7569200"/>
              <a:gd name="connsiteY106" fmla="*/ 5226050 h 6858000"/>
              <a:gd name="connsiteX107" fmla="*/ 7424737 w 7569200"/>
              <a:gd name="connsiteY107" fmla="*/ 5268912 h 6858000"/>
              <a:gd name="connsiteX108" fmla="*/ 7410450 w 7569200"/>
              <a:gd name="connsiteY108" fmla="*/ 5313362 h 6858000"/>
              <a:gd name="connsiteX109" fmla="*/ 7400925 w 7569200"/>
              <a:gd name="connsiteY109" fmla="*/ 5365750 h 6858000"/>
              <a:gd name="connsiteX110" fmla="*/ 7391400 w 7569200"/>
              <a:gd name="connsiteY110" fmla="*/ 5426075 h 6858000"/>
              <a:gd name="connsiteX111" fmla="*/ 7389812 w 7569200"/>
              <a:gd name="connsiteY111" fmla="*/ 5494337 h 6858000"/>
              <a:gd name="connsiteX112" fmla="*/ 7391400 w 7569200"/>
              <a:gd name="connsiteY112" fmla="*/ 5562600 h 6858000"/>
              <a:gd name="connsiteX113" fmla="*/ 7400925 w 7569200"/>
              <a:gd name="connsiteY113" fmla="*/ 5622925 h 6858000"/>
              <a:gd name="connsiteX114" fmla="*/ 7410450 w 7569200"/>
              <a:gd name="connsiteY114" fmla="*/ 5675312 h 6858000"/>
              <a:gd name="connsiteX115" fmla="*/ 7424737 w 7569200"/>
              <a:gd name="connsiteY115" fmla="*/ 5721350 h 6858000"/>
              <a:gd name="connsiteX116" fmla="*/ 7442200 w 7569200"/>
              <a:gd name="connsiteY116" fmla="*/ 5762625 h 6858000"/>
              <a:gd name="connsiteX117" fmla="*/ 7459662 w 7569200"/>
              <a:gd name="connsiteY117" fmla="*/ 5802312 h 6858000"/>
              <a:gd name="connsiteX118" fmla="*/ 7478712 w 7569200"/>
              <a:gd name="connsiteY118" fmla="*/ 5840412 h 6858000"/>
              <a:gd name="connsiteX119" fmla="*/ 7497762 w 7569200"/>
              <a:gd name="connsiteY119" fmla="*/ 5876925 h 6858000"/>
              <a:gd name="connsiteX120" fmla="*/ 7516812 w 7569200"/>
              <a:gd name="connsiteY120" fmla="*/ 5915025 h 6858000"/>
              <a:gd name="connsiteX121" fmla="*/ 7532687 w 7569200"/>
              <a:gd name="connsiteY121" fmla="*/ 5956300 h 6858000"/>
              <a:gd name="connsiteX122" fmla="*/ 7546975 w 7569200"/>
              <a:gd name="connsiteY122" fmla="*/ 6003925 h 6858000"/>
              <a:gd name="connsiteX123" fmla="*/ 7558087 w 7569200"/>
              <a:gd name="connsiteY123" fmla="*/ 6056312 h 6858000"/>
              <a:gd name="connsiteX124" fmla="*/ 7566025 w 7569200"/>
              <a:gd name="connsiteY124" fmla="*/ 6113462 h 6858000"/>
              <a:gd name="connsiteX125" fmla="*/ 7569200 w 7569200"/>
              <a:gd name="connsiteY125" fmla="*/ 6183312 h 6858000"/>
              <a:gd name="connsiteX126" fmla="*/ 7566025 w 7569200"/>
              <a:gd name="connsiteY126" fmla="*/ 6251575 h 6858000"/>
              <a:gd name="connsiteX127" fmla="*/ 7558087 w 7569200"/>
              <a:gd name="connsiteY127" fmla="*/ 6311900 h 6858000"/>
              <a:gd name="connsiteX128" fmla="*/ 7546975 w 7569200"/>
              <a:gd name="connsiteY128" fmla="*/ 6361112 h 6858000"/>
              <a:gd name="connsiteX129" fmla="*/ 7532687 w 7569200"/>
              <a:gd name="connsiteY129" fmla="*/ 6407150 h 6858000"/>
              <a:gd name="connsiteX130" fmla="*/ 7516812 w 7569200"/>
              <a:gd name="connsiteY130" fmla="*/ 6448425 h 6858000"/>
              <a:gd name="connsiteX131" fmla="*/ 7499350 w 7569200"/>
              <a:gd name="connsiteY131" fmla="*/ 6488112 h 6858000"/>
              <a:gd name="connsiteX132" fmla="*/ 7481887 w 7569200"/>
              <a:gd name="connsiteY132" fmla="*/ 6523037 h 6858000"/>
              <a:gd name="connsiteX133" fmla="*/ 7462837 w 7569200"/>
              <a:gd name="connsiteY133" fmla="*/ 6561137 h 6858000"/>
              <a:gd name="connsiteX134" fmla="*/ 7443787 w 7569200"/>
              <a:gd name="connsiteY134" fmla="*/ 6597650 h 6858000"/>
              <a:gd name="connsiteX135" fmla="*/ 7427912 w 7569200"/>
              <a:gd name="connsiteY135" fmla="*/ 6640512 h 6858000"/>
              <a:gd name="connsiteX136" fmla="*/ 7412037 w 7569200"/>
              <a:gd name="connsiteY136" fmla="*/ 6683375 h 6858000"/>
              <a:gd name="connsiteX137" fmla="*/ 7402512 w 7569200"/>
              <a:gd name="connsiteY137" fmla="*/ 6735762 h 6858000"/>
              <a:gd name="connsiteX138" fmla="*/ 7394575 w 7569200"/>
              <a:gd name="connsiteY138" fmla="*/ 6791325 h 6858000"/>
              <a:gd name="connsiteX139" fmla="*/ 7389812 w 7569200"/>
              <a:gd name="connsiteY139" fmla="*/ 6858000 h 6858000"/>
              <a:gd name="connsiteX140" fmla="*/ 0 w 7569200"/>
              <a:gd name="connsiteY140" fmla="*/ 6858000 h 6858000"/>
              <a:gd name="connsiteX141" fmla="*/ 0 w 7569200"/>
              <a:gd name="connsiteY141"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Lst>
            <a:rect l="l" t="t" r="r" b="b"/>
            <a:pathLst>
              <a:path w="7569200" h="6858000">
                <a:moveTo>
                  <a:pt x="0" y="0"/>
                </a:moveTo>
                <a:lnTo>
                  <a:pt x="7389812" y="0"/>
                </a:lnTo>
                <a:lnTo>
                  <a:pt x="7394575" y="66675"/>
                </a:lnTo>
                <a:lnTo>
                  <a:pt x="7402512" y="122237"/>
                </a:lnTo>
                <a:lnTo>
                  <a:pt x="7412037" y="174625"/>
                </a:lnTo>
                <a:lnTo>
                  <a:pt x="7427912" y="217487"/>
                </a:lnTo>
                <a:lnTo>
                  <a:pt x="7443787" y="260350"/>
                </a:lnTo>
                <a:lnTo>
                  <a:pt x="7462837" y="296862"/>
                </a:lnTo>
                <a:lnTo>
                  <a:pt x="7481887" y="334962"/>
                </a:lnTo>
                <a:lnTo>
                  <a:pt x="7499350" y="369887"/>
                </a:lnTo>
                <a:lnTo>
                  <a:pt x="7516812" y="409575"/>
                </a:lnTo>
                <a:lnTo>
                  <a:pt x="7532687" y="450850"/>
                </a:lnTo>
                <a:lnTo>
                  <a:pt x="7546975" y="496887"/>
                </a:lnTo>
                <a:lnTo>
                  <a:pt x="7558087" y="546100"/>
                </a:lnTo>
                <a:lnTo>
                  <a:pt x="7566025" y="606425"/>
                </a:lnTo>
                <a:lnTo>
                  <a:pt x="7569200" y="673100"/>
                </a:lnTo>
                <a:lnTo>
                  <a:pt x="7566025" y="744537"/>
                </a:lnTo>
                <a:lnTo>
                  <a:pt x="7558087" y="801687"/>
                </a:lnTo>
                <a:lnTo>
                  <a:pt x="7546975" y="854075"/>
                </a:lnTo>
                <a:lnTo>
                  <a:pt x="7532687" y="901700"/>
                </a:lnTo>
                <a:lnTo>
                  <a:pt x="7516812" y="942975"/>
                </a:lnTo>
                <a:lnTo>
                  <a:pt x="7497762" y="981075"/>
                </a:lnTo>
                <a:lnTo>
                  <a:pt x="7478712" y="1017587"/>
                </a:lnTo>
                <a:lnTo>
                  <a:pt x="7459662" y="1055687"/>
                </a:lnTo>
                <a:lnTo>
                  <a:pt x="7442200" y="1095375"/>
                </a:lnTo>
                <a:lnTo>
                  <a:pt x="7424737" y="1136650"/>
                </a:lnTo>
                <a:lnTo>
                  <a:pt x="7410450" y="1182687"/>
                </a:lnTo>
                <a:lnTo>
                  <a:pt x="7400925" y="1235075"/>
                </a:lnTo>
                <a:lnTo>
                  <a:pt x="7391400" y="1295400"/>
                </a:lnTo>
                <a:lnTo>
                  <a:pt x="7389812" y="1363662"/>
                </a:lnTo>
                <a:lnTo>
                  <a:pt x="7391400" y="1431925"/>
                </a:lnTo>
                <a:lnTo>
                  <a:pt x="7400925" y="1492250"/>
                </a:lnTo>
                <a:lnTo>
                  <a:pt x="7410450" y="1544637"/>
                </a:lnTo>
                <a:lnTo>
                  <a:pt x="7424737" y="1589087"/>
                </a:lnTo>
                <a:lnTo>
                  <a:pt x="7442200" y="1631950"/>
                </a:lnTo>
                <a:lnTo>
                  <a:pt x="7459662" y="1671637"/>
                </a:lnTo>
                <a:lnTo>
                  <a:pt x="7478712" y="1708150"/>
                </a:lnTo>
                <a:lnTo>
                  <a:pt x="7497762" y="1743075"/>
                </a:lnTo>
                <a:lnTo>
                  <a:pt x="7516812" y="1782762"/>
                </a:lnTo>
                <a:lnTo>
                  <a:pt x="7532687" y="1824037"/>
                </a:lnTo>
                <a:lnTo>
                  <a:pt x="7546975" y="1870075"/>
                </a:lnTo>
                <a:lnTo>
                  <a:pt x="7558087" y="1922462"/>
                </a:lnTo>
                <a:lnTo>
                  <a:pt x="7566025" y="1982787"/>
                </a:lnTo>
                <a:lnTo>
                  <a:pt x="7569200" y="2051050"/>
                </a:lnTo>
                <a:lnTo>
                  <a:pt x="7566025" y="2119312"/>
                </a:lnTo>
                <a:lnTo>
                  <a:pt x="7558087" y="2179637"/>
                </a:lnTo>
                <a:lnTo>
                  <a:pt x="7546975" y="2232025"/>
                </a:lnTo>
                <a:lnTo>
                  <a:pt x="7532687" y="2278062"/>
                </a:lnTo>
                <a:lnTo>
                  <a:pt x="7516812" y="2319337"/>
                </a:lnTo>
                <a:lnTo>
                  <a:pt x="7497762" y="2359025"/>
                </a:lnTo>
                <a:lnTo>
                  <a:pt x="7478712" y="2395537"/>
                </a:lnTo>
                <a:lnTo>
                  <a:pt x="7459662" y="2433637"/>
                </a:lnTo>
                <a:lnTo>
                  <a:pt x="7442200" y="2471737"/>
                </a:lnTo>
                <a:lnTo>
                  <a:pt x="7424737" y="2513012"/>
                </a:lnTo>
                <a:lnTo>
                  <a:pt x="7410450" y="2560637"/>
                </a:lnTo>
                <a:lnTo>
                  <a:pt x="7400925" y="2613025"/>
                </a:lnTo>
                <a:lnTo>
                  <a:pt x="7391400" y="2671762"/>
                </a:lnTo>
                <a:lnTo>
                  <a:pt x="7389812" y="2741612"/>
                </a:lnTo>
                <a:lnTo>
                  <a:pt x="7391400" y="2809875"/>
                </a:lnTo>
                <a:lnTo>
                  <a:pt x="7400925" y="2868612"/>
                </a:lnTo>
                <a:lnTo>
                  <a:pt x="7410450" y="2922587"/>
                </a:lnTo>
                <a:lnTo>
                  <a:pt x="7424737" y="2967037"/>
                </a:lnTo>
                <a:lnTo>
                  <a:pt x="7442200" y="3009900"/>
                </a:lnTo>
                <a:lnTo>
                  <a:pt x="7459662" y="3046412"/>
                </a:lnTo>
                <a:lnTo>
                  <a:pt x="7478712" y="3084512"/>
                </a:lnTo>
                <a:lnTo>
                  <a:pt x="7497762" y="3121025"/>
                </a:lnTo>
                <a:lnTo>
                  <a:pt x="7516812" y="3160712"/>
                </a:lnTo>
                <a:lnTo>
                  <a:pt x="7532687" y="3201987"/>
                </a:lnTo>
                <a:lnTo>
                  <a:pt x="7546975" y="3248025"/>
                </a:lnTo>
                <a:lnTo>
                  <a:pt x="7558087" y="3300412"/>
                </a:lnTo>
                <a:lnTo>
                  <a:pt x="7566025" y="3360737"/>
                </a:lnTo>
                <a:lnTo>
                  <a:pt x="7569200" y="3427412"/>
                </a:lnTo>
                <a:lnTo>
                  <a:pt x="7566025" y="3497262"/>
                </a:lnTo>
                <a:lnTo>
                  <a:pt x="7558087" y="3557587"/>
                </a:lnTo>
                <a:lnTo>
                  <a:pt x="7546975" y="3609975"/>
                </a:lnTo>
                <a:lnTo>
                  <a:pt x="7532687" y="3656012"/>
                </a:lnTo>
                <a:lnTo>
                  <a:pt x="7516812" y="3697287"/>
                </a:lnTo>
                <a:lnTo>
                  <a:pt x="7497762" y="3736975"/>
                </a:lnTo>
                <a:lnTo>
                  <a:pt x="7459662" y="3811587"/>
                </a:lnTo>
                <a:lnTo>
                  <a:pt x="7442200" y="3848100"/>
                </a:lnTo>
                <a:lnTo>
                  <a:pt x="7424737" y="3890962"/>
                </a:lnTo>
                <a:lnTo>
                  <a:pt x="7410450" y="3935412"/>
                </a:lnTo>
                <a:lnTo>
                  <a:pt x="7400925" y="3987800"/>
                </a:lnTo>
                <a:lnTo>
                  <a:pt x="7391400" y="4048125"/>
                </a:lnTo>
                <a:lnTo>
                  <a:pt x="7389812" y="4116387"/>
                </a:lnTo>
                <a:lnTo>
                  <a:pt x="7391400" y="4186237"/>
                </a:lnTo>
                <a:lnTo>
                  <a:pt x="7400925" y="4244975"/>
                </a:lnTo>
                <a:lnTo>
                  <a:pt x="7410450" y="4297362"/>
                </a:lnTo>
                <a:lnTo>
                  <a:pt x="7424737" y="4343400"/>
                </a:lnTo>
                <a:lnTo>
                  <a:pt x="7442200" y="4386262"/>
                </a:lnTo>
                <a:lnTo>
                  <a:pt x="7459662" y="4424362"/>
                </a:lnTo>
                <a:lnTo>
                  <a:pt x="7497762" y="4498975"/>
                </a:lnTo>
                <a:lnTo>
                  <a:pt x="7516812" y="4537075"/>
                </a:lnTo>
                <a:lnTo>
                  <a:pt x="7532687" y="4579937"/>
                </a:lnTo>
                <a:lnTo>
                  <a:pt x="7546975" y="4625975"/>
                </a:lnTo>
                <a:lnTo>
                  <a:pt x="7558087" y="4678362"/>
                </a:lnTo>
                <a:lnTo>
                  <a:pt x="7566025" y="4738687"/>
                </a:lnTo>
                <a:lnTo>
                  <a:pt x="7569200" y="4806950"/>
                </a:lnTo>
                <a:lnTo>
                  <a:pt x="7566025" y="4875212"/>
                </a:lnTo>
                <a:lnTo>
                  <a:pt x="7558087" y="4935537"/>
                </a:lnTo>
                <a:lnTo>
                  <a:pt x="7546975" y="4987925"/>
                </a:lnTo>
                <a:lnTo>
                  <a:pt x="7532687" y="5033962"/>
                </a:lnTo>
                <a:lnTo>
                  <a:pt x="7516812" y="5075237"/>
                </a:lnTo>
                <a:lnTo>
                  <a:pt x="7497762" y="5114925"/>
                </a:lnTo>
                <a:lnTo>
                  <a:pt x="7478712" y="5149850"/>
                </a:lnTo>
                <a:lnTo>
                  <a:pt x="7459662" y="5186362"/>
                </a:lnTo>
                <a:lnTo>
                  <a:pt x="7442200" y="5226050"/>
                </a:lnTo>
                <a:lnTo>
                  <a:pt x="7424737" y="5268912"/>
                </a:lnTo>
                <a:lnTo>
                  <a:pt x="7410450" y="5313362"/>
                </a:lnTo>
                <a:lnTo>
                  <a:pt x="7400925" y="5365750"/>
                </a:lnTo>
                <a:lnTo>
                  <a:pt x="7391400" y="5426075"/>
                </a:lnTo>
                <a:lnTo>
                  <a:pt x="7389812" y="5494337"/>
                </a:lnTo>
                <a:lnTo>
                  <a:pt x="7391400" y="5562600"/>
                </a:lnTo>
                <a:lnTo>
                  <a:pt x="7400925" y="5622925"/>
                </a:lnTo>
                <a:lnTo>
                  <a:pt x="7410450" y="5675312"/>
                </a:lnTo>
                <a:lnTo>
                  <a:pt x="7424737" y="5721350"/>
                </a:lnTo>
                <a:lnTo>
                  <a:pt x="7442200" y="5762625"/>
                </a:lnTo>
                <a:lnTo>
                  <a:pt x="7459662" y="5802312"/>
                </a:lnTo>
                <a:lnTo>
                  <a:pt x="7478712" y="5840412"/>
                </a:lnTo>
                <a:lnTo>
                  <a:pt x="7497762" y="5876925"/>
                </a:lnTo>
                <a:lnTo>
                  <a:pt x="7516812" y="5915025"/>
                </a:lnTo>
                <a:lnTo>
                  <a:pt x="7532687" y="5956300"/>
                </a:lnTo>
                <a:lnTo>
                  <a:pt x="7546975" y="6003925"/>
                </a:lnTo>
                <a:lnTo>
                  <a:pt x="7558087" y="6056312"/>
                </a:lnTo>
                <a:lnTo>
                  <a:pt x="7566025" y="6113462"/>
                </a:lnTo>
                <a:lnTo>
                  <a:pt x="7569200" y="6183312"/>
                </a:lnTo>
                <a:lnTo>
                  <a:pt x="7566025" y="6251575"/>
                </a:lnTo>
                <a:lnTo>
                  <a:pt x="7558087" y="6311900"/>
                </a:lnTo>
                <a:lnTo>
                  <a:pt x="7546975" y="6361112"/>
                </a:lnTo>
                <a:lnTo>
                  <a:pt x="7532687" y="6407150"/>
                </a:lnTo>
                <a:lnTo>
                  <a:pt x="7516812" y="6448425"/>
                </a:lnTo>
                <a:lnTo>
                  <a:pt x="7499350" y="6488112"/>
                </a:lnTo>
                <a:lnTo>
                  <a:pt x="7481887" y="6523037"/>
                </a:lnTo>
                <a:lnTo>
                  <a:pt x="7462837" y="6561137"/>
                </a:lnTo>
                <a:lnTo>
                  <a:pt x="7443787" y="6597650"/>
                </a:lnTo>
                <a:lnTo>
                  <a:pt x="7427912" y="6640512"/>
                </a:lnTo>
                <a:lnTo>
                  <a:pt x="7412037" y="6683375"/>
                </a:lnTo>
                <a:lnTo>
                  <a:pt x="7402512" y="6735762"/>
                </a:lnTo>
                <a:lnTo>
                  <a:pt x="7394575" y="6791325"/>
                </a:lnTo>
                <a:lnTo>
                  <a:pt x="7389812" y="6858000"/>
                </a:lnTo>
                <a:lnTo>
                  <a:pt x="0" y="6858000"/>
                </a:lnTo>
                <a:lnTo>
                  <a:pt x="0" y="0"/>
                </a:lnTo>
                <a:close/>
              </a:path>
            </a:pathLst>
          </a:custGeom>
          <a:solidFill>
            <a:schemeClr val="bg2">
              <a:lumMod val="90000"/>
            </a:schemeClr>
          </a:solidFill>
          <a:ln w="0">
            <a:noFill/>
            <a:prstDash val="solid"/>
            <a:round/>
            <a:headEnd/>
            <a:tailEnd/>
          </a:ln>
        </p:spPr>
      </p:sp>
      <p:sp>
        <p:nvSpPr>
          <p:cNvPr id="2" name="Title 1">
            <a:extLst>
              <a:ext uri="{FF2B5EF4-FFF2-40B4-BE49-F238E27FC236}">
                <a16:creationId xmlns:a16="http://schemas.microsoft.com/office/drawing/2014/main" id="{EAA21EE1-1D4A-4EED-A448-D41896ED79BA}"/>
              </a:ext>
            </a:extLst>
          </p:cNvPr>
          <p:cNvSpPr>
            <a:spLocks noGrp="1"/>
          </p:cNvSpPr>
          <p:nvPr>
            <p:ph type="title"/>
          </p:nvPr>
        </p:nvSpPr>
        <p:spPr>
          <a:xfrm>
            <a:off x="754144" y="484631"/>
            <a:ext cx="6340519" cy="1638469"/>
          </a:xfrm>
        </p:spPr>
        <p:txBody>
          <a:bodyPr>
            <a:normAutofit/>
          </a:bodyPr>
          <a:lstStyle/>
          <a:p>
            <a:r>
              <a:rPr lang="en-US" dirty="0"/>
              <a:t>Effective 8/2/19</a:t>
            </a:r>
          </a:p>
        </p:txBody>
      </p:sp>
      <p:sp>
        <p:nvSpPr>
          <p:cNvPr id="14" name="Rectangle 13">
            <a:extLst>
              <a:ext uri="{FF2B5EF4-FFF2-40B4-BE49-F238E27FC236}">
                <a16:creationId xmlns:a16="http://schemas.microsoft.com/office/drawing/2014/main" id="{F2F5074D-2B0A-40BB-B69E-C08F65EC3C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Content Placeholder 2">
            <a:extLst>
              <a:ext uri="{FF2B5EF4-FFF2-40B4-BE49-F238E27FC236}">
                <a16:creationId xmlns:a16="http://schemas.microsoft.com/office/drawing/2014/main" id="{6A6415C7-4884-4579-932B-71313021A756}"/>
              </a:ext>
            </a:extLst>
          </p:cNvPr>
          <p:cNvSpPr>
            <a:spLocks noGrp="1"/>
          </p:cNvSpPr>
          <p:nvPr>
            <p:ph idx="1"/>
          </p:nvPr>
        </p:nvSpPr>
        <p:spPr>
          <a:xfrm>
            <a:off x="730842" y="1603514"/>
            <a:ext cx="6340519" cy="4769854"/>
          </a:xfrm>
        </p:spPr>
        <p:txBody>
          <a:bodyPr>
            <a:normAutofit/>
          </a:bodyPr>
          <a:lstStyle/>
          <a:p>
            <a:r>
              <a:rPr lang="en-US" sz="1800" dirty="0">
                <a:solidFill>
                  <a:srgbClr val="000000"/>
                </a:solidFill>
              </a:rPr>
              <a:t>POST Board SHALL be notified of the following by LEA’s:</a:t>
            </a:r>
          </a:p>
          <a:p>
            <a:pPr marL="0" indent="0">
              <a:buNone/>
            </a:pPr>
            <a:endParaRPr lang="en-US" sz="1800" dirty="0">
              <a:solidFill>
                <a:srgbClr val="000000"/>
              </a:solidFill>
            </a:endParaRPr>
          </a:p>
          <a:p>
            <a:pPr lvl="1"/>
            <a:r>
              <a:rPr lang="en-US" dirty="0">
                <a:solidFill>
                  <a:srgbClr val="000000"/>
                </a:solidFill>
              </a:rPr>
              <a:t>Certificate holder has </a:t>
            </a:r>
            <a:r>
              <a:rPr lang="en-US" b="1" u="sng" dirty="0">
                <a:solidFill>
                  <a:srgbClr val="000000"/>
                </a:solidFill>
              </a:rPr>
              <a:t>knowingly</a:t>
            </a:r>
            <a:r>
              <a:rPr lang="en-US" dirty="0">
                <a:solidFill>
                  <a:srgbClr val="000000"/>
                </a:solidFill>
              </a:rPr>
              <a:t> made an untruthful statement regarding material fact </a:t>
            </a:r>
            <a:r>
              <a:rPr lang="en-US" u="sng" dirty="0">
                <a:solidFill>
                  <a:srgbClr val="000000"/>
                </a:solidFill>
              </a:rPr>
              <a:t>OR</a:t>
            </a:r>
            <a:r>
              <a:rPr lang="en-US" dirty="0">
                <a:solidFill>
                  <a:srgbClr val="000000"/>
                </a:solidFill>
              </a:rPr>
              <a:t> omitted material fact:</a:t>
            </a:r>
          </a:p>
          <a:p>
            <a:pPr lvl="2"/>
            <a:r>
              <a:rPr lang="en-US" sz="1800" dirty="0">
                <a:solidFill>
                  <a:srgbClr val="000000"/>
                </a:solidFill>
              </a:rPr>
              <a:t>On official criminal justice record.</a:t>
            </a:r>
          </a:p>
          <a:p>
            <a:pPr lvl="2"/>
            <a:r>
              <a:rPr lang="en-US" sz="1800" dirty="0">
                <a:solidFill>
                  <a:srgbClr val="000000"/>
                </a:solidFill>
              </a:rPr>
              <a:t>While testifying under oath.</a:t>
            </a:r>
          </a:p>
          <a:p>
            <a:pPr lvl="2"/>
            <a:r>
              <a:rPr lang="en-US" sz="1800" dirty="0">
                <a:solidFill>
                  <a:srgbClr val="000000"/>
                </a:solidFill>
              </a:rPr>
              <a:t>During Internal Affairs (IA) investigation </a:t>
            </a:r>
            <a:r>
              <a:rPr lang="en-US" sz="1800" u="sng" dirty="0">
                <a:solidFill>
                  <a:srgbClr val="000000"/>
                </a:solidFill>
              </a:rPr>
              <a:t>OR</a:t>
            </a:r>
          </a:p>
          <a:p>
            <a:pPr lvl="2"/>
            <a:r>
              <a:rPr lang="en-US" sz="1800" dirty="0">
                <a:solidFill>
                  <a:srgbClr val="000000"/>
                </a:solidFill>
              </a:rPr>
              <a:t>During an administrative investigation and/or disciplinary process.</a:t>
            </a:r>
          </a:p>
        </p:txBody>
      </p:sp>
      <p:pic>
        <p:nvPicPr>
          <p:cNvPr id="5" name="Picture 4">
            <a:extLst>
              <a:ext uri="{FF2B5EF4-FFF2-40B4-BE49-F238E27FC236}">
                <a16:creationId xmlns:a16="http://schemas.microsoft.com/office/drawing/2014/main" id="{02E7846F-B920-46B7-A9AF-1F168F368E51}"/>
              </a:ext>
            </a:extLst>
          </p:cNvPr>
          <p:cNvPicPr>
            <a:picLocks noChangeAspect="1"/>
          </p:cNvPicPr>
          <p:nvPr/>
        </p:nvPicPr>
        <p:blipFill>
          <a:blip r:embed="rId2"/>
          <a:stretch>
            <a:fillRect/>
          </a:stretch>
        </p:blipFill>
        <p:spPr>
          <a:xfrm>
            <a:off x="8050787" y="2059547"/>
            <a:ext cx="3656581" cy="2738906"/>
          </a:xfrm>
          <a:prstGeom prst="rect">
            <a:avLst/>
          </a:prstGeom>
        </p:spPr>
      </p:pic>
    </p:spTree>
    <p:extLst>
      <p:ext uri="{BB962C8B-B14F-4D97-AF65-F5344CB8AC3E}">
        <p14:creationId xmlns:p14="http://schemas.microsoft.com/office/powerpoint/2010/main" val="21063182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DC032F75-F5AC-4D84-98D0-DD0FB8A25A2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1" name="Rectangle 20">
            <a:extLst>
              <a:ext uri="{FF2B5EF4-FFF2-40B4-BE49-F238E27FC236}">
                <a16:creationId xmlns:a16="http://schemas.microsoft.com/office/drawing/2014/main" id="{EA21D3B4-EB95-40D8-ADD4-C28637F87A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Freeform 11">
            <a:extLst>
              <a:ext uri="{FF2B5EF4-FFF2-40B4-BE49-F238E27FC236}">
                <a16:creationId xmlns:a16="http://schemas.microsoft.com/office/drawing/2014/main" id="{EC402CCD-3D73-4427-910D-80A619EAD5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7548664" y="0"/>
            <a:ext cx="4643336"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a:extLst>
              <a:ext uri="{FF2B5EF4-FFF2-40B4-BE49-F238E27FC236}">
                <a16:creationId xmlns:a16="http://schemas.microsoft.com/office/drawing/2014/main" id="{ED3E5F82-A2A7-48C1-B6FC-EBAA47D110A9}"/>
              </a:ext>
            </a:extLst>
          </p:cNvPr>
          <p:cNvSpPr>
            <a:spLocks noGrp="1"/>
          </p:cNvSpPr>
          <p:nvPr>
            <p:ph type="title"/>
          </p:nvPr>
        </p:nvSpPr>
        <p:spPr>
          <a:xfrm>
            <a:off x="8339328" y="457200"/>
            <a:ext cx="3090672" cy="1197864"/>
          </a:xfrm>
        </p:spPr>
        <p:txBody>
          <a:bodyPr anchor="b">
            <a:normAutofit/>
          </a:bodyPr>
          <a:lstStyle/>
          <a:p>
            <a:r>
              <a:rPr lang="en-US" sz="1900">
                <a:solidFill>
                  <a:schemeClr val="accent1"/>
                </a:solidFill>
              </a:rPr>
              <a:t>Administrative investigation &amp; disciplinary process</a:t>
            </a:r>
            <a:endParaRPr lang="en-US" sz="1900" dirty="0">
              <a:solidFill>
                <a:schemeClr val="accent1"/>
              </a:solidFill>
            </a:endParaRPr>
          </a:p>
        </p:txBody>
      </p:sp>
      <p:pic>
        <p:nvPicPr>
          <p:cNvPr id="7" name="Picture 6">
            <a:extLst>
              <a:ext uri="{FF2B5EF4-FFF2-40B4-BE49-F238E27FC236}">
                <a16:creationId xmlns:a16="http://schemas.microsoft.com/office/drawing/2014/main" id="{5AD25F36-14D1-47C4-B394-17CC2E830A90}"/>
              </a:ext>
            </a:extLst>
          </p:cNvPr>
          <p:cNvPicPr>
            <a:picLocks noChangeAspect="1"/>
          </p:cNvPicPr>
          <p:nvPr/>
        </p:nvPicPr>
        <p:blipFill>
          <a:blip r:embed="rId2"/>
          <a:stretch>
            <a:fillRect/>
          </a:stretch>
        </p:blipFill>
        <p:spPr>
          <a:xfrm>
            <a:off x="926927" y="1599743"/>
            <a:ext cx="5978273" cy="3347832"/>
          </a:xfrm>
          <a:prstGeom prst="rect">
            <a:avLst/>
          </a:prstGeom>
        </p:spPr>
      </p:pic>
      <p:sp>
        <p:nvSpPr>
          <p:cNvPr id="3" name="Content Placeholder 2">
            <a:extLst>
              <a:ext uri="{FF2B5EF4-FFF2-40B4-BE49-F238E27FC236}">
                <a16:creationId xmlns:a16="http://schemas.microsoft.com/office/drawing/2014/main" id="{B130146A-6251-47D4-B6CA-FE0EEE722CEB}"/>
              </a:ext>
            </a:extLst>
          </p:cNvPr>
          <p:cNvSpPr>
            <a:spLocks noGrp="1"/>
          </p:cNvSpPr>
          <p:nvPr>
            <p:ph idx="1"/>
          </p:nvPr>
        </p:nvSpPr>
        <p:spPr>
          <a:xfrm>
            <a:off x="8339328" y="1655065"/>
            <a:ext cx="3090672" cy="4224528"/>
          </a:xfrm>
        </p:spPr>
        <p:txBody>
          <a:bodyPr>
            <a:normAutofit/>
          </a:bodyPr>
          <a:lstStyle/>
          <a:p>
            <a:pPr lvl="1"/>
            <a:endParaRPr lang="en-US" sz="1600" i="1">
              <a:solidFill>
                <a:srgbClr val="FFFFFF"/>
              </a:solidFill>
            </a:endParaRPr>
          </a:p>
          <a:p>
            <a:pPr lvl="1"/>
            <a:endParaRPr lang="en-US" sz="1600" i="1">
              <a:solidFill>
                <a:srgbClr val="FFFFFF"/>
              </a:solidFill>
            </a:endParaRPr>
          </a:p>
          <a:p>
            <a:pPr marL="457200" lvl="1" indent="0">
              <a:buNone/>
            </a:pPr>
            <a:r>
              <a:rPr lang="en-US" sz="1600" i="1">
                <a:solidFill>
                  <a:srgbClr val="FFFFFF"/>
                </a:solidFill>
              </a:rPr>
              <a:t>“an employer’s formal process of internal control that assures than an allegation of violation of employer rules, policy, procedure, or other misconduct OR improper actions by an employee are subject to a complete and objective investigation resulting in findings of fact and disciplinary action for any substantiated violation.”</a:t>
            </a:r>
          </a:p>
        </p:txBody>
      </p:sp>
    </p:spTree>
    <p:extLst>
      <p:ext uri="{BB962C8B-B14F-4D97-AF65-F5344CB8AC3E}">
        <p14:creationId xmlns:p14="http://schemas.microsoft.com/office/powerpoint/2010/main" val="24904102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7F31C52B-DEF9-4845-9A79-72C9330F49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2" name="Freeform 10">
            <a:extLst>
              <a:ext uri="{FF2B5EF4-FFF2-40B4-BE49-F238E27FC236}">
                <a16:creationId xmlns:a16="http://schemas.microsoft.com/office/drawing/2014/main" id="{63DACD0E-B2B1-49C4-B085-D93AC5F6E1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0" y="0"/>
            <a:ext cx="7569200" cy="6858000"/>
          </a:xfrm>
          <a:custGeom>
            <a:avLst/>
            <a:gdLst>
              <a:gd name="connsiteX0" fmla="*/ 0 w 7569200"/>
              <a:gd name="connsiteY0" fmla="*/ 0 h 6858000"/>
              <a:gd name="connsiteX1" fmla="*/ 7389812 w 7569200"/>
              <a:gd name="connsiteY1" fmla="*/ 0 h 6858000"/>
              <a:gd name="connsiteX2" fmla="*/ 7394575 w 7569200"/>
              <a:gd name="connsiteY2" fmla="*/ 66675 h 6858000"/>
              <a:gd name="connsiteX3" fmla="*/ 7402512 w 7569200"/>
              <a:gd name="connsiteY3" fmla="*/ 122237 h 6858000"/>
              <a:gd name="connsiteX4" fmla="*/ 7412037 w 7569200"/>
              <a:gd name="connsiteY4" fmla="*/ 174625 h 6858000"/>
              <a:gd name="connsiteX5" fmla="*/ 7427912 w 7569200"/>
              <a:gd name="connsiteY5" fmla="*/ 217487 h 6858000"/>
              <a:gd name="connsiteX6" fmla="*/ 7443787 w 7569200"/>
              <a:gd name="connsiteY6" fmla="*/ 260350 h 6858000"/>
              <a:gd name="connsiteX7" fmla="*/ 7462837 w 7569200"/>
              <a:gd name="connsiteY7" fmla="*/ 296862 h 6858000"/>
              <a:gd name="connsiteX8" fmla="*/ 7481887 w 7569200"/>
              <a:gd name="connsiteY8" fmla="*/ 334962 h 6858000"/>
              <a:gd name="connsiteX9" fmla="*/ 7499350 w 7569200"/>
              <a:gd name="connsiteY9" fmla="*/ 369887 h 6858000"/>
              <a:gd name="connsiteX10" fmla="*/ 7516812 w 7569200"/>
              <a:gd name="connsiteY10" fmla="*/ 409575 h 6858000"/>
              <a:gd name="connsiteX11" fmla="*/ 7532687 w 7569200"/>
              <a:gd name="connsiteY11" fmla="*/ 450850 h 6858000"/>
              <a:gd name="connsiteX12" fmla="*/ 7546975 w 7569200"/>
              <a:gd name="connsiteY12" fmla="*/ 496887 h 6858000"/>
              <a:gd name="connsiteX13" fmla="*/ 7558087 w 7569200"/>
              <a:gd name="connsiteY13" fmla="*/ 546100 h 6858000"/>
              <a:gd name="connsiteX14" fmla="*/ 7566025 w 7569200"/>
              <a:gd name="connsiteY14" fmla="*/ 606425 h 6858000"/>
              <a:gd name="connsiteX15" fmla="*/ 7569200 w 7569200"/>
              <a:gd name="connsiteY15" fmla="*/ 673100 h 6858000"/>
              <a:gd name="connsiteX16" fmla="*/ 7566025 w 7569200"/>
              <a:gd name="connsiteY16" fmla="*/ 744537 h 6858000"/>
              <a:gd name="connsiteX17" fmla="*/ 7558087 w 7569200"/>
              <a:gd name="connsiteY17" fmla="*/ 801687 h 6858000"/>
              <a:gd name="connsiteX18" fmla="*/ 7546975 w 7569200"/>
              <a:gd name="connsiteY18" fmla="*/ 854075 h 6858000"/>
              <a:gd name="connsiteX19" fmla="*/ 7532687 w 7569200"/>
              <a:gd name="connsiteY19" fmla="*/ 901700 h 6858000"/>
              <a:gd name="connsiteX20" fmla="*/ 7516812 w 7569200"/>
              <a:gd name="connsiteY20" fmla="*/ 942975 h 6858000"/>
              <a:gd name="connsiteX21" fmla="*/ 7497762 w 7569200"/>
              <a:gd name="connsiteY21" fmla="*/ 981075 h 6858000"/>
              <a:gd name="connsiteX22" fmla="*/ 7478712 w 7569200"/>
              <a:gd name="connsiteY22" fmla="*/ 1017587 h 6858000"/>
              <a:gd name="connsiteX23" fmla="*/ 7459662 w 7569200"/>
              <a:gd name="connsiteY23" fmla="*/ 1055687 h 6858000"/>
              <a:gd name="connsiteX24" fmla="*/ 7442200 w 7569200"/>
              <a:gd name="connsiteY24" fmla="*/ 1095375 h 6858000"/>
              <a:gd name="connsiteX25" fmla="*/ 7424737 w 7569200"/>
              <a:gd name="connsiteY25" fmla="*/ 1136650 h 6858000"/>
              <a:gd name="connsiteX26" fmla="*/ 7410450 w 7569200"/>
              <a:gd name="connsiteY26" fmla="*/ 1182687 h 6858000"/>
              <a:gd name="connsiteX27" fmla="*/ 7400925 w 7569200"/>
              <a:gd name="connsiteY27" fmla="*/ 1235075 h 6858000"/>
              <a:gd name="connsiteX28" fmla="*/ 7391400 w 7569200"/>
              <a:gd name="connsiteY28" fmla="*/ 1295400 h 6858000"/>
              <a:gd name="connsiteX29" fmla="*/ 7389812 w 7569200"/>
              <a:gd name="connsiteY29" fmla="*/ 1363662 h 6858000"/>
              <a:gd name="connsiteX30" fmla="*/ 7391400 w 7569200"/>
              <a:gd name="connsiteY30" fmla="*/ 1431925 h 6858000"/>
              <a:gd name="connsiteX31" fmla="*/ 7400925 w 7569200"/>
              <a:gd name="connsiteY31" fmla="*/ 1492250 h 6858000"/>
              <a:gd name="connsiteX32" fmla="*/ 7410450 w 7569200"/>
              <a:gd name="connsiteY32" fmla="*/ 1544637 h 6858000"/>
              <a:gd name="connsiteX33" fmla="*/ 7424737 w 7569200"/>
              <a:gd name="connsiteY33" fmla="*/ 1589087 h 6858000"/>
              <a:gd name="connsiteX34" fmla="*/ 7442200 w 7569200"/>
              <a:gd name="connsiteY34" fmla="*/ 1631950 h 6858000"/>
              <a:gd name="connsiteX35" fmla="*/ 7459662 w 7569200"/>
              <a:gd name="connsiteY35" fmla="*/ 1671637 h 6858000"/>
              <a:gd name="connsiteX36" fmla="*/ 7478712 w 7569200"/>
              <a:gd name="connsiteY36" fmla="*/ 1708150 h 6858000"/>
              <a:gd name="connsiteX37" fmla="*/ 7497762 w 7569200"/>
              <a:gd name="connsiteY37" fmla="*/ 1743075 h 6858000"/>
              <a:gd name="connsiteX38" fmla="*/ 7516812 w 7569200"/>
              <a:gd name="connsiteY38" fmla="*/ 1782762 h 6858000"/>
              <a:gd name="connsiteX39" fmla="*/ 7532687 w 7569200"/>
              <a:gd name="connsiteY39" fmla="*/ 1824037 h 6858000"/>
              <a:gd name="connsiteX40" fmla="*/ 7546975 w 7569200"/>
              <a:gd name="connsiteY40" fmla="*/ 1870075 h 6858000"/>
              <a:gd name="connsiteX41" fmla="*/ 7558087 w 7569200"/>
              <a:gd name="connsiteY41" fmla="*/ 1922462 h 6858000"/>
              <a:gd name="connsiteX42" fmla="*/ 7566025 w 7569200"/>
              <a:gd name="connsiteY42" fmla="*/ 1982787 h 6858000"/>
              <a:gd name="connsiteX43" fmla="*/ 7569200 w 7569200"/>
              <a:gd name="connsiteY43" fmla="*/ 2051050 h 6858000"/>
              <a:gd name="connsiteX44" fmla="*/ 7566025 w 7569200"/>
              <a:gd name="connsiteY44" fmla="*/ 2119312 h 6858000"/>
              <a:gd name="connsiteX45" fmla="*/ 7558087 w 7569200"/>
              <a:gd name="connsiteY45" fmla="*/ 2179637 h 6858000"/>
              <a:gd name="connsiteX46" fmla="*/ 7546975 w 7569200"/>
              <a:gd name="connsiteY46" fmla="*/ 2232025 h 6858000"/>
              <a:gd name="connsiteX47" fmla="*/ 7532687 w 7569200"/>
              <a:gd name="connsiteY47" fmla="*/ 2278062 h 6858000"/>
              <a:gd name="connsiteX48" fmla="*/ 7516812 w 7569200"/>
              <a:gd name="connsiteY48" fmla="*/ 2319337 h 6858000"/>
              <a:gd name="connsiteX49" fmla="*/ 7497762 w 7569200"/>
              <a:gd name="connsiteY49" fmla="*/ 2359025 h 6858000"/>
              <a:gd name="connsiteX50" fmla="*/ 7478712 w 7569200"/>
              <a:gd name="connsiteY50" fmla="*/ 2395537 h 6858000"/>
              <a:gd name="connsiteX51" fmla="*/ 7459662 w 7569200"/>
              <a:gd name="connsiteY51" fmla="*/ 2433637 h 6858000"/>
              <a:gd name="connsiteX52" fmla="*/ 7442200 w 7569200"/>
              <a:gd name="connsiteY52" fmla="*/ 2471737 h 6858000"/>
              <a:gd name="connsiteX53" fmla="*/ 7424737 w 7569200"/>
              <a:gd name="connsiteY53" fmla="*/ 2513012 h 6858000"/>
              <a:gd name="connsiteX54" fmla="*/ 7410450 w 7569200"/>
              <a:gd name="connsiteY54" fmla="*/ 2560637 h 6858000"/>
              <a:gd name="connsiteX55" fmla="*/ 7400925 w 7569200"/>
              <a:gd name="connsiteY55" fmla="*/ 2613025 h 6858000"/>
              <a:gd name="connsiteX56" fmla="*/ 7391400 w 7569200"/>
              <a:gd name="connsiteY56" fmla="*/ 2671762 h 6858000"/>
              <a:gd name="connsiteX57" fmla="*/ 7389812 w 7569200"/>
              <a:gd name="connsiteY57" fmla="*/ 2741612 h 6858000"/>
              <a:gd name="connsiteX58" fmla="*/ 7391400 w 7569200"/>
              <a:gd name="connsiteY58" fmla="*/ 2809875 h 6858000"/>
              <a:gd name="connsiteX59" fmla="*/ 7400925 w 7569200"/>
              <a:gd name="connsiteY59" fmla="*/ 2868612 h 6858000"/>
              <a:gd name="connsiteX60" fmla="*/ 7410450 w 7569200"/>
              <a:gd name="connsiteY60" fmla="*/ 2922587 h 6858000"/>
              <a:gd name="connsiteX61" fmla="*/ 7424737 w 7569200"/>
              <a:gd name="connsiteY61" fmla="*/ 2967037 h 6858000"/>
              <a:gd name="connsiteX62" fmla="*/ 7442200 w 7569200"/>
              <a:gd name="connsiteY62" fmla="*/ 3009900 h 6858000"/>
              <a:gd name="connsiteX63" fmla="*/ 7459662 w 7569200"/>
              <a:gd name="connsiteY63" fmla="*/ 3046412 h 6858000"/>
              <a:gd name="connsiteX64" fmla="*/ 7478712 w 7569200"/>
              <a:gd name="connsiteY64" fmla="*/ 3084512 h 6858000"/>
              <a:gd name="connsiteX65" fmla="*/ 7497762 w 7569200"/>
              <a:gd name="connsiteY65" fmla="*/ 3121025 h 6858000"/>
              <a:gd name="connsiteX66" fmla="*/ 7516812 w 7569200"/>
              <a:gd name="connsiteY66" fmla="*/ 3160712 h 6858000"/>
              <a:gd name="connsiteX67" fmla="*/ 7532687 w 7569200"/>
              <a:gd name="connsiteY67" fmla="*/ 3201987 h 6858000"/>
              <a:gd name="connsiteX68" fmla="*/ 7546975 w 7569200"/>
              <a:gd name="connsiteY68" fmla="*/ 3248025 h 6858000"/>
              <a:gd name="connsiteX69" fmla="*/ 7558087 w 7569200"/>
              <a:gd name="connsiteY69" fmla="*/ 3300412 h 6858000"/>
              <a:gd name="connsiteX70" fmla="*/ 7566025 w 7569200"/>
              <a:gd name="connsiteY70" fmla="*/ 3360737 h 6858000"/>
              <a:gd name="connsiteX71" fmla="*/ 7569200 w 7569200"/>
              <a:gd name="connsiteY71" fmla="*/ 3427412 h 6858000"/>
              <a:gd name="connsiteX72" fmla="*/ 7566025 w 7569200"/>
              <a:gd name="connsiteY72" fmla="*/ 3497262 h 6858000"/>
              <a:gd name="connsiteX73" fmla="*/ 7558087 w 7569200"/>
              <a:gd name="connsiteY73" fmla="*/ 3557587 h 6858000"/>
              <a:gd name="connsiteX74" fmla="*/ 7546975 w 7569200"/>
              <a:gd name="connsiteY74" fmla="*/ 3609975 h 6858000"/>
              <a:gd name="connsiteX75" fmla="*/ 7532687 w 7569200"/>
              <a:gd name="connsiteY75" fmla="*/ 3656012 h 6858000"/>
              <a:gd name="connsiteX76" fmla="*/ 7516812 w 7569200"/>
              <a:gd name="connsiteY76" fmla="*/ 3697287 h 6858000"/>
              <a:gd name="connsiteX77" fmla="*/ 7497762 w 7569200"/>
              <a:gd name="connsiteY77" fmla="*/ 3736975 h 6858000"/>
              <a:gd name="connsiteX78" fmla="*/ 7459662 w 7569200"/>
              <a:gd name="connsiteY78" fmla="*/ 3811587 h 6858000"/>
              <a:gd name="connsiteX79" fmla="*/ 7442200 w 7569200"/>
              <a:gd name="connsiteY79" fmla="*/ 3848100 h 6858000"/>
              <a:gd name="connsiteX80" fmla="*/ 7424737 w 7569200"/>
              <a:gd name="connsiteY80" fmla="*/ 3890962 h 6858000"/>
              <a:gd name="connsiteX81" fmla="*/ 7410450 w 7569200"/>
              <a:gd name="connsiteY81" fmla="*/ 3935412 h 6858000"/>
              <a:gd name="connsiteX82" fmla="*/ 7400925 w 7569200"/>
              <a:gd name="connsiteY82" fmla="*/ 3987800 h 6858000"/>
              <a:gd name="connsiteX83" fmla="*/ 7391400 w 7569200"/>
              <a:gd name="connsiteY83" fmla="*/ 4048125 h 6858000"/>
              <a:gd name="connsiteX84" fmla="*/ 7389812 w 7569200"/>
              <a:gd name="connsiteY84" fmla="*/ 4116387 h 6858000"/>
              <a:gd name="connsiteX85" fmla="*/ 7391400 w 7569200"/>
              <a:gd name="connsiteY85" fmla="*/ 4186237 h 6858000"/>
              <a:gd name="connsiteX86" fmla="*/ 7400925 w 7569200"/>
              <a:gd name="connsiteY86" fmla="*/ 4244975 h 6858000"/>
              <a:gd name="connsiteX87" fmla="*/ 7410450 w 7569200"/>
              <a:gd name="connsiteY87" fmla="*/ 4297362 h 6858000"/>
              <a:gd name="connsiteX88" fmla="*/ 7424737 w 7569200"/>
              <a:gd name="connsiteY88" fmla="*/ 4343400 h 6858000"/>
              <a:gd name="connsiteX89" fmla="*/ 7442200 w 7569200"/>
              <a:gd name="connsiteY89" fmla="*/ 4386262 h 6858000"/>
              <a:gd name="connsiteX90" fmla="*/ 7459662 w 7569200"/>
              <a:gd name="connsiteY90" fmla="*/ 4424362 h 6858000"/>
              <a:gd name="connsiteX91" fmla="*/ 7497762 w 7569200"/>
              <a:gd name="connsiteY91" fmla="*/ 4498975 h 6858000"/>
              <a:gd name="connsiteX92" fmla="*/ 7516812 w 7569200"/>
              <a:gd name="connsiteY92" fmla="*/ 4537075 h 6858000"/>
              <a:gd name="connsiteX93" fmla="*/ 7532687 w 7569200"/>
              <a:gd name="connsiteY93" fmla="*/ 4579937 h 6858000"/>
              <a:gd name="connsiteX94" fmla="*/ 7546975 w 7569200"/>
              <a:gd name="connsiteY94" fmla="*/ 4625975 h 6858000"/>
              <a:gd name="connsiteX95" fmla="*/ 7558087 w 7569200"/>
              <a:gd name="connsiteY95" fmla="*/ 4678362 h 6858000"/>
              <a:gd name="connsiteX96" fmla="*/ 7566025 w 7569200"/>
              <a:gd name="connsiteY96" fmla="*/ 4738687 h 6858000"/>
              <a:gd name="connsiteX97" fmla="*/ 7569200 w 7569200"/>
              <a:gd name="connsiteY97" fmla="*/ 4806950 h 6858000"/>
              <a:gd name="connsiteX98" fmla="*/ 7566025 w 7569200"/>
              <a:gd name="connsiteY98" fmla="*/ 4875212 h 6858000"/>
              <a:gd name="connsiteX99" fmla="*/ 7558087 w 7569200"/>
              <a:gd name="connsiteY99" fmla="*/ 4935537 h 6858000"/>
              <a:gd name="connsiteX100" fmla="*/ 7546975 w 7569200"/>
              <a:gd name="connsiteY100" fmla="*/ 4987925 h 6858000"/>
              <a:gd name="connsiteX101" fmla="*/ 7532687 w 7569200"/>
              <a:gd name="connsiteY101" fmla="*/ 5033962 h 6858000"/>
              <a:gd name="connsiteX102" fmla="*/ 7516812 w 7569200"/>
              <a:gd name="connsiteY102" fmla="*/ 5075237 h 6858000"/>
              <a:gd name="connsiteX103" fmla="*/ 7497762 w 7569200"/>
              <a:gd name="connsiteY103" fmla="*/ 5114925 h 6858000"/>
              <a:gd name="connsiteX104" fmla="*/ 7478712 w 7569200"/>
              <a:gd name="connsiteY104" fmla="*/ 5149850 h 6858000"/>
              <a:gd name="connsiteX105" fmla="*/ 7459662 w 7569200"/>
              <a:gd name="connsiteY105" fmla="*/ 5186362 h 6858000"/>
              <a:gd name="connsiteX106" fmla="*/ 7442200 w 7569200"/>
              <a:gd name="connsiteY106" fmla="*/ 5226050 h 6858000"/>
              <a:gd name="connsiteX107" fmla="*/ 7424737 w 7569200"/>
              <a:gd name="connsiteY107" fmla="*/ 5268912 h 6858000"/>
              <a:gd name="connsiteX108" fmla="*/ 7410450 w 7569200"/>
              <a:gd name="connsiteY108" fmla="*/ 5313362 h 6858000"/>
              <a:gd name="connsiteX109" fmla="*/ 7400925 w 7569200"/>
              <a:gd name="connsiteY109" fmla="*/ 5365750 h 6858000"/>
              <a:gd name="connsiteX110" fmla="*/ 7391400 w 7569200"/>
              <a:gd name="connsiteY110" fmla="*/ 5426075 h 6858000"/>
              <a:gd name="connsiteX111" fmla="*/ 7389812 w 7569200"/>
              <a:gd name="connsiteY111" fmla="*/ 5494337 h 6858000"/>
              <a:gd name="connsiteX112" fmla="*/ 7391400 w 7569200"/>
              <a:gd name="connsiteY112" fmla="*/ 5562600 h 6858000"/>
              <a:gd name="connsiteX113" fmla="*/ 7400925 w 7569200"/>
              <a:gd name="connsiteY113" fmla="*/ 5622925 h 6858000"/>
              <a:gd name="connsiteX114" fmla="*/ 7410450 w 7569200"/>
              <a:gd name="connsiteY114" fmla="*/ 5675312 h 6858000"/>
              <a:gd name="connsiteX115" fmla="*/ 7424737 w 7569200"/>
              <a:gd name="connsiteY115" fmla="*/ 5721350 h 6858000"/>
              <a:gd name="connsiteX116" fmla="*/ 7442200 w 7569200"/>
              <a:gd name="connsiteY116" fmla="*/ 5762625 h 6858000"/>
              <a:gd name="connsiteX117" fmla="*/ 7459662 w 7569200"/>
              <a:gd name="connsiteY117" fmla="*/ 5802312 h 6858000"/>
              <a:gd name="connsiteX118" fmla="*/ 7478712 w 7569200"/>
              <a:gd name="connsiteY118" fmla="*/ 5840412 h 6858000"/>
              <a:gd name="connsiteX119" fmla="*/ 7497762 w 7569200"/>
              <a:gd name="connsiteY119" fmla="*/ 5876925 h 6858000"/>
              <a:gd name="connsiteX120" fmla="*/ 7516812 w 7569200"/>
              <a:gd name="connsiteY120" fmla="*/ 5915025 h 6858000"/>
              <a:gd name="connsiteX121" fmla="*/ 7532687 w 7569200"/>
              <a:gd name="connsiteY121" fmla="*/ 5956300 h 6858000"/>
              <a:gd name="connsiteX122" fmla="*/ 7546975 w 7569200"/>
              <a:gd name="connsiteY122" fmla="*/ 6003925 h 6858000"/>
              <a:gd name="connsiteX123" fmla="*/ 7558087 w 7569200"/>
              <a:gd name="connsiteY123" fmla="*/ 6056312 h 6858000"/>
              <a:gd name="connsiteX124" fmla="*/ 7566025 w 7569200"/>
              <a:gd name="connsiteY124" fmla="*/ 6113462 h 6858000"/>
              <a:gd name="connsiteX125" fmla="*/ 7569200 w 7569200"/>
              <a:gd name="connsiteY125" fmla="*/ 6183312 h 6858000"/>
              <a:gd name="connsiteX126" fmla="*/ 7566025 w 7569200"/>
              <a:gd name="connsiteY126" fmla="*/ 6251575 h 6858000"/>
              <a:gd name="connsiteX127" fmla="*/ 7558087 w 7569200"/>
              <a:gd name="connsiteY127" fmla="*/ 6311900 h 6858000"/>
              <a:gd name="connsiteX128" fmla="*/ 7546975 w 7569200"/>
              <a:gd name="connsiteY128" fmla="*/ 6361112 h 6858000"/>
              <a:gd name="connsiteX129" fmla="*/ 7532687 w 7569200"/>
              <a:gd name="connsiteY129" fmla="*/ 6407150 h 6858000"/>
              <a:gd name="connsiteX130" fmla="*/ 7516812 w 7569200"/>
              <a:gd name="connsiteY130" fmla="*/ 6448425 h 6858000"/>
              <a:gd name="connsiteX131" fmla="*/ 7499350 w 7569200"/>
              <a:gd name="connsiteY131" fmla="*/ 6488112 h 6858000"/>
              <a:gd name="connsiteX132" fmla="*/ 7481887 w 7569200"/>
              <a:gd name="connsiteY132" fmla="*/ 6523037 h 6858000"/>
              <a:gd name="connsiteX133" fmla="*/ 7462837 w 7569200"/>
              <a:gd name="connsiteY133" fmla="*/ 6561137 h 6858000"/>
              <a:gd name="connsiteX134" fmla="*/ 7443787 w 7569200"/>
              <a:gd name="connsiteY134" fmla="*/ 6597650 h 6858000"/>
              <a:gd name="connsiteX135" fmla="*/ 7427912 w 7569200"/>
              <a:gd name="connsiteY135" fmla="*/ 6640512 h 6858000"/>
              <a:gd name="connsiteX136" fmla="*/ 7412037 w 7569200"/>
              <a:gd name="connsiteY136" fmla="*/ 6683375 h 6858000"/>
              <a:gd name="connsiteX137" fmla="*/ 7402512 w 7569200"/>
              <a:gd name="connsiteY137" fmla="*/ 6735762 h 6858000"/>
              <a:gd name="connsiteX138" fmla="*/ 7394575 w 7569200"/>
              <a:gd name="connsiteY138" fmla="*/ 6791325 h 6858000"/>
              <a:gd name="connsiteX139" fmla="*/ 7389812 w 7569200"/>
              <a:gd name="connsiteY139" fmla="*/ 6858000 h 6858000"/>
              <a:gd name="connsiteX140" fmla="*/ 0 w 7569200"/>
              <a:gd name="connsiteY140" fmla="*/ 6858000 h 6858000"/>
              <a:gd name="connsiteX141" fmla="*/ 0 w 7569200"/>
              <a:gd name="connsiteY141"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Lst>
            <a:rect l="l" t="t" r="r" b="b"/>
            <a:pathLst>
              <a:path w="7569200" h="6858000">
                <a:moveTo>
                  <a:pt x="0" y="0"/>
                </a:moveTo>
                <a:lnTo>
                  <a:pt x="7389812" y="0"/>
                </a:lnTo>
                <a:lnTo>
                  <a:pt x="7394575" y="66675"/>
                </a:lnTo>
                <a:lnTo>
                  <a:pt x="7402512" y="122237"/>
                </a:lnTo>
                <a:lnTo>
                  <a:pt x="7412037" y="174625"/>
                </a:lnTo>
                <a:lnTo>
                  <a:pt x="7427912" y="217487"/>
                </a:lnTo>
                <a:lnTo>
                  <a:pt x="7443787" y="260350"/>
                </a:lnTo>
                <a:lnTo>
                  <a:pt x="7462837" y="296862"/>
                </a:lnTo>
                <a:lnTo>
                  <a:pt x="7481887" y="334962"/>
                </a:lnTo>
                <a:lnTo>
                  <a:pt x="7499350" y="369887"/>
                </a:lnTo>
                <a:lnTo>
                  <a:pt x="7516812" y="409575"/>
                </a:lnTo>
                <a:lnTo>
                  <a:pt x="7532687" y="450850"/>
                </a:lnTo>
                <a:lnTo>
                  <a:pt x="7546975" y="496887"/>
                </a:lnTo>
                <a:lnTo>
                  <a:pt x="7558087" y="546100"/>
                </a:lnTo>
                <a:lnTo>
                  <a:pt x="7566025" y="606425"/>
                </a:lnTo>
                <a:lnTo>
                  <a:pt x="7569200" y="673100"/>
                </a:lnTo>
                <a:lnTo>
                  <a:pt x="7566025" y="744537"/>
                </a:lnTo>
                <a:lnTo>
                  <a:pt x="7558087" y="801687"/>
                </a:lnTo>
                <a:lnTo>
                  <a:pt x="7546975" y="854075"/>
                </a:lnTo>
                <a:lnTo>
                  <a:pt x="7532687" y="901700"/>
                </a:lnTo>
                <a:lnTo>
                  <a:pt x="7516812" y="942975"/>
                </a:lnTo>
                <a:lnTo>
                  <a:pt x="7497762" y="981075"/>
                </a:lnTo>
                <a:lnTo>
                  <a:pt x="7478712" y="1017587"/>
                </a:lnTo>
                <a:lnTo>
                  <a:pt x="7459662" y="1055687"/>
                </a:lnTo>
                <a:lnTo>
                  <a:pt x="7442200" y="1095375"/>
                </a:lnTo>
                <a:lnTo>
                  <a:pt x="7424737" y="1136650"/>
                </a:lnTo>
                <a:lnTo>
                  <a:pt x="7410450" y="1182687"/>
                </a:lnTo>
                <a:lnTo>
                  <a:pt x="7400925" y="1235075"/>
                </a:lnTo>
                <a:lnTo>
                  <a:pt x="7391400" y="1295400"/>
                </a:lnTo>
                <a:lnTo>
                  <a:pt x="7389812" y="1363662"/>
                </a:lnTo>
                <a:lnTo>
                  <a:pt x="7391400" y="1431925"/>
                </a:lnTo>
                <a:lnTo>
                  <a:pt x="7400925" y="1492250"/>
                </a:lnTo>
                <a:lnTo>
                  <a:pt x="7410450" y="1544637"/>
                </a:lnTo>
                <a:lnTo>
                  <a:pt x="7424737" y="1589087"/>
                </a:lnTo>
                <a:lnTo>
                  <a:pt x="7442200" y="1631950"/>
                </a:lnTo>
                <a:lnTo>
                  <a:pt x="7459662" y="1671637"/>
                </a:lnTo>
                <a:lnTo>
                  <a:pt x="7478712" y="1708150"/>
                </a:lnTo>
                <a:lnTo>
                  <a:pt x="7497762" y="1743075"/>
                </a:lnTo>
                <a:lnTo>
                  <a:pt x="7516812" y="1782762"/>
                </a:lnTo>
                <a:lnTo>
                  <a:pt x="7532687" y="1824037"/>
                </a:lnTo>
                <a:lnTo>
                  <a:pt x="7546975" y="1870075"/>
                </a:lnTo>
                <a:lnTo>
                  <a:pt x="7558087" y="1922462"/>
                </a:lnTo>
                <a:lnTo>
                  <a:pt x="7566025" y="1982787"/>
                </a:lnTo>
                <a:lnTo>
                  <a:pt x="7569200" y="2051050"/>
                </a:lnTo>
                <a:lnTo>
                  <a:pt x="7566025" y="2119312"/>
                </a:lnTo>
                <a:lnTo>
                  <a:pt x="7558087" y="2179637"/>
                </a:lnTo>
                <a:lnTo>
                  <a:pt x="7546975" y="2232025"/>
                </a:lnTo>
                <a:lnTo>
                  <a:pt x="7532687" y="2278062"/>
                </a:lnTo>
                <a:lnTo>
                  <a:pt x="7516812" y="2319337"/>
                </a:lnTo>
                <a:lnTo>
                  <a:pt x="7497762" y="2359025"/>
                </a:lnTo>
                <a:lnTo>
                  <a:pt x="7478712" y="2395537"/>
                </a:lnTo>
                <a:lnTo>
                  <a:pt x="7459662" y="2433637"/>
                </a:lnTo>
                <a:lnTo>
                  <a:pt x="7442200" y="2471737"/>
                </a:lnTo>
                <a:lnTo>
                  <a:pt x="7424737" y="2513012"/>
                </a:lnTo>
                <a:lnTo>
                  <a:pt x="7410450" y="2560637"/>
                </a:lnTo>
                <a:lnTo>
                  <a:pt x="7400925" y="2613025"/>
                </a:lnTo>
                <a:lnTo>
                  <a:pt x="7391400" y="2671762"/>
                </a:lnTo>
                <a:lnTo>
                  <a:pt x="7389812" y="2741612"/>
                </a:lnTo>
                <a:lnTo>
                  <a:pt x="7391400" y="2809875"/>
                </a:lnTo>
                <a:lnTo>
                  <a:pt x="7400925" y="2868612"/>
                </a:lnTo>
                <a:lnTo>
                  <a:pt x="7410450" y="2922587"/>
                </a:lnTo>
                <a:lnTo>
                  <a:pt x="7424737" y="2967037"/>
                </a:lnTo>
                <a:lnTo>
                  <a:pt x="7442200" y="3009900"/>
                </a:lnTo>
                <a:lnTo>
                  <a:pt x="7459662" y="3046412"/>
                </a:lnTo>
                <a:lnTo>
                  <a:pt x="7478712" y="3084512"/>
                </a:lnTo>
                <a:lnTo>
                  <a:pt x="7497762" y="3121025"/>
                </a:lnTo>
                <a:lnTo>
                  <a:pt x="7516812" y="3160712"/>
                </a:lnTo>
                <a:lnTo>
                  <a:pt x="7532687" y="3201987"/>
                </a:lnTo>
                <a:lnTo>
                  <a:pt x="7546975" y="3248025"/>
                </a:lnTo>
                <a:lnTo>
                  <a:pt x="7558087" y="3300412"/>
                </a:lnTo>
                <a:lnTo>
                  <a:pt x="7566025" y="3360737"/>
                </a:lnTo>
                <a:lnTo>
                  <a:pt x="7569200" y="3427412"/>
                </a:lnTo>
                <a:lnTo>
                  <a:pt x="7566025" y="3497262"/>
                </a:lnTo>
                <a:lnTo>
                  <a:pt x="7558087" y="3557587"/>
                </a:lnTo>
                <a:lnTo>
                  <a:pt x="7546975" y="3609975"/>
                </a:lnTo>
                <a:lnTo>
                  <a:pt x="7532687" y="3656012"/>
                </a:lnTo>
                <a:lnTo>
                  <a:pt x="7516812" y="3697287"/>
                </a:lnTo>
                <a:lnTo>
                  <a:pt x="7497762" y="3736975"/>
                </a:lnTo>
                <a:lnTo>
                  <a:pt x="7459662" y="3811587"/>
                </a:lnTo>
                <a:lnTo>
                  <a:pt x="7442200" y="3848100"/>
                </a:lnTo>
                <a:lnTo>
                  <a:pt x="7424737" y="3890962"/>
                </a:lnTo>
                <a:lnTo>
                  <a:pt x="7410450" y="3935412"/>
                </a:lnTo>
                <a:lnTo>
                  <a:pt x="7400925" y="3987800"/>
                </a:lnTo>
                <a:lnTo>
                  <a:pt x="7391400" y="4048125"/>
                </a:lnTo>
                <a:lnTo>
                  <a:pt x="7389812" y="4116387"/>
                </a:lnTo>
                <a:lnTo>
                  <a:pt x="7391400" y="4186237"/>
                </a:lnTo>
                <a:lnTo>
                  <a:pt x="7400925" y="4244975"/>
                </a:lnTo>
                <a:lnTo>
                  <a:pt x="7410450" y="4297362"/>
                </a:lnTo>
                <a:lnTo>
                  <a:pt x="7424737" y="4343400"/>
                </a:lnTo>
                <a:lnTo>
                  <a:pt x="7442200" y="4386262"/>
                </a:lnTo>
                <a:lnTo>
                  <a:pt x="7459662" y="4424362"/>
                </a:lnTo>
                <a:lnTo>
                  <a:pt x="7497762" y="4498975"/>
                </a:lnTo>
                <a:lnTo>
                  <a:pt x="7516812" y="4537075"/>
                </a:lnTo>
                <a:lnTo>
                  <a:pt x="7532687" y="4579937"/>
                </a:lnTo>
                <a:lnTo>
                  <a:pt x="7546975" y="4625975"/>
                </a:lnTo>
                <a:lnTo>
                  <a:pt x="7558087" y="4678362"/>
                </a:lnTo>
                <a:lnTo>
                  <a:pt x="7566025" y="4738687"/>
                </a:lnTo>
                <a:lnTo>
                  <a:pt x="7569200" y="4806950"/>
                </a:lnTo>
                <a:lnTo>
                  <a:pt x="7566025" y="4875212"/>
                </a:lnTo>
                <a:lnTo>
                  <a:pt x="7558087" y="4935537"/>
                </a:lnTo>
                <a:lnTo>
                  <a:pt x="7546975" y="4987925"/>
                </a:lnTo>
                <a:lnTo>
                  <a:pt x="7532687" y="5033962"/>
                </a:lnTo>
                <a:lnTo>
                  <a:pt x="7516812" y="5075237"/>
                </a:lnTo>
                <a:lnTo>
                  <a:pt x="7497762" y="5114925"/>
                </a:lnTo>
                <a:lnTo>
                  <a:pt x="7478712" y="5149850"/>
                </a:lnTo>
                <a:lnTo>
                  <a:pt x="7459662" y="5186362"/>
                </a:lnTo>
                <a:lnTo>
                  <a:pt x="7442200" y="5226050"/>
                </a:lnTo>
                <a:lnTo>
                  <a:pt x="7424737" y="5268912"/>
                </a:lnTo>
                <a:lnTo>
                  <a:pt x="7410450" y="5313362"/>
                </a:lnTo>
                <a:lnTo>
                  <a:pt x="7400925" y="5365750"/>
                </a:lnTo>
                <a:lnTo>
                  <a:pt x="7391400" y="5426075"/>
                </a:lnTo>
                <a:lnTo>
                  <a:pt x="7389812" y="5494337"/>
                </a:lnTo>
                <a:lnTo>
                  <a:pt x="7391400" y="5562600"/>
                </a:lnTo>
                <a:lnTo>
                  <a:pt x="7400925" y="5622925"/>
                </a:lnTo>
                <a:lnTo>
                  <a:pt x="7410450" y="5675312"/>
                </a:lnTo>
                <a:lnTo>
                  <a:pt x="7424737" y="5721350"/>
                </a:lnTo>
                <a:lnTo>
                  <a:pt x="7442200" y="5762625"/>
                </a:lnTo>
                <a:lnTo>
                  <a:pt x="7459662" y="5802312"/>
                </a:lnTo>
                <a:lnTo>
                  <a:pt x="7478712" y="5840412"/>
                </a:lnTo>
                <a:lnTo>
                  <a:pt x="7497762" y="5876925"/>
                </a:lnTo>
                <a:lnTo>
                  <a:pt x="7516812" y="5915025"/>
                </a:lnTo>
                <a:lnTo>
                  <a:pt x="7532687" y="5956300"/>
                </a:lnTo>
                <a:lnTo>
                  <a:pt x="7546975" y="6003925"/>
                </a:lnTo>
                <a:lnTo>
                  <a:pt x="7558087" y="6056312"/>
                </a:lnTo>
                <a:lnTo>
                  <a:pt x="7566025" y="6113462"/>
                </a:lnTo>
                <a:lnTo>
                  <a:pt x="7569200" y="6183312"/>
                </a:lnTo>
                <a:lnTo>
                  <a:pt x="7566025" y="6251575"/>
                </a:lnTo>
                <a:lnTo>
                  <a:pt x="7558087" y="6311900"/>
                </a:lnTo>
                <a:lnTo>
                  <a:pt x="7546975" y="6361112"/>
                </a:lnTo>
                <a:lnTo>
                  <a:pt x="7532687" y="6407150"/>
                </a:lnTo>
                <a:lnTo>
                  <a:pt x="7516812" y="6448425"/>
                </a:lnTo>
                <a:lnTo>
                  <a:pt x="7499350" y="6488112"/>
                </a:lnTo>
                <a:lnTo>
                  <a:pt x="7481887" y="6523037"/>
                </a:lnTo>
                <a:lnTo>
                  <a:pt x="7462837" y="6561137"/>
                </a:lnTo>
                <a:lnTo>
                  <a:pt x="7443787" y="6597650"/>
                </a:lnTo>
                <a:lnTo>
                  <a:pt x="7427912" y="6640512"/>
                </a:lnTo>
                <a:lnTo>
                  <a:pt x="7412037" y="6683375"/>
                </a:lnTo>
                <a:lnTo>
                  <a:pt x="7402512" y="6735762"/>
                </a:lnTo>
                <a:lnTo>
                  <a:pt x="7394575" y="6791325"/>
                </a:lnTo>
                <a:lnTo>
                  <a:pt x="7389812" y="6858000"/>
                </a:lnTo>
                <a:lnTo>
                  <a:pt x="0" y="6858000"/>
                </a:lnTo>
                <a:lnTo>
                  <a:pt x="0" y="0"/>
                </a:lnTo>
                <a:close/>
              </a:path>
            </a:pathLst>
          </a:custGeom>
          <a:solidFill>
            <a:schemeClr val="bg2">
              <a:lumMod val="90000"/>
            </a:schemeClr>
          </a:solidFill>
          <a:ln w="0">
            <a:noFill/>
            <a:prstDash val="solid"/>
            <a:round/>
            <a:headEnd/>
            <a:tailEnd/>
          </a:ln>
        </p:spPr>
      </p:sp>
      <p:sp>
        <p:nvSpPr>
          <p:cNvPr id="2" name="Title 1">
            <a:extLst>
              <a:ext uri="{FF2B5EF4-FFF2-40B4-BE49-F238E27FC236}">
                <a16:creationId xmlns:a16="http://schemas.microsoft.com/office/drawing/2014/main" id="{BACAD197-C903-4B02-A86A-679DF715BFAE}"/>
              </a:ext>
            </a:extLst>
          </p:cNvPr>
          <p:cNvSpPr>
            <a:spLocks noGrp="1"/>
          </p:cNvSpPr>
          <p:nvPr>
            <p:ph type="title"/>
          </p:nvPr>
        </p:nvSpPr>
        <p:spPr>
          <a:xfrm>
            <a:off x="754144" y="484631"/>
            <a:ext cx="6340519" cy="1638469"/>
          </a:xfrm>
        </p:spPr>
        <p:txBody>
          <a:bodyPr>
            <a:normAutofit/>
          </a:bodyPr>
          <a:lstStyle/>
          <a:p>
            <a:r>
              <a:rPr lang="en-US" dirty="0"/>
              <a:t>LEA’s responsibility</a:t>
            </a:r>
          </a:p>
        </p:txBody>
      </p:sp>
      <p:sp>
        <p:nvSpPr>
          <p:cNvPr id="14" name="Rectangle 13">
            <a:extLst>
              <a:ext uri="{FF2B5EF4-FFF2-40B4-BE49-F238E27FC236}">
                <a16:creationId xmlns:a16="http://schemas.microsoft.com/office/drawing/2014/main" id="{F2F5074D-2B0A-40BB-B69E-C08F65EC3C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Content Placeholder 2">
            <a:extLst>
              <a:ext uri="{FF2B5EF4-FFF2-40B4-BE49-F238E27FC236}">
                <a16:creationId xmlns:a16="http://schemas.microsoft.com/office/drawing/2014/main" id="{043AAC96-8BE6-41B2-8851-EF99A2B98C4F}"/>
              </a:ext>
            </a:extLst>
          </p:cNvPr>
          <p:cNvSpPr>
            <a:spLocks noGrp="1"/>
          </p:cNvSpPr>
          <p:nvPr>
            <p:ph idx="1"/>
          </p:nvPr>
        </p:nvSpPr>
        <p:spPr>
          <a:xfrm>
            <a:off x="484632" y="1266739"/>
            <a:ext cx="6696344" cy="5478010"/>
          </a:xfrm>
        </p:spPr>
        <p:txBody>
          <a:bodyPr>
            <a:noAutofit/>
          </a:bodyPr>
          <a:lstStyle/>
          <a:p>
            <a:pPr>
              <a:lnSpc>
                <a:spcPct val="100000"/>
              </a:lnSpc>
            </a:pPr>
            <a:r>
              <a:rPr lang="en-US" sz="1800" dirty="0">
                <a:solidFill>
                  <a:srgbClr val="000000"/>
                </a:solidFill>
              </a:rPr>
              <a:t>SHALL notify POST once </a:t>
            </a:r>
            <a:r>
              <a:rPr lang="en-US" sz="1800" u="sng" dirty="0">
                <a:solidFill>
                  <a:srgbClr val="000000"/>
                </a:solidFill>
              </a:rPr>
              <a:t>ALL</a:t>
            </a:r>
            <a:r>
              <a:rPr lang="en-US" sz="1800" dirty="0">
                <a:solidFill>
                  <a:srgbClr val="000000"/>
                </a:solidFill>
              </a:rPr>
              <a:t> of the following has occurred:</a:t>
            </a:r>
          </a:p>
          <a:p>
            <a:pPr lvl="1">
              <a:lnSpc>
                <a:spcPct val="100000"/>
              </a:lnSpc>
            </a:pPr>
            <a:r>
              <a:rPr lang="en-US" dirty="0">
                <a:solidFill>
                  <a:srgbClr val="000000"/>
                </a:solidFill>
              </a:rPr>
              <a:t>Completion of administrative process, as defined by a published policy in effect at the time of the untruthful statement of material fact </a:t>
            </a:r>
            <a:r>
              <a:rPr lang="en-US" u="sng" dirty="0">
                <a:solidFill>
                  <a:srgbClr val="000000"/>
                </a:solidFill>
              </a:rPr>
              <a:t>OR</a:t>
            </a:r>
            <a:r>
              <a:rPr lang="en-US" dirty="0">
                <a:solidFill>
                  <a:srgbClr val="000000"/>
                </a:solidFill>
              </a:rPr>
              <a:t> omission of material fact. </a:t>
            </a:r>
          </a:p>
          <a:p>
            <a:pPr lvl="1">
              <a:lnSpc>
                <a:spcPct val="100000"/>
              </a:lnSpc>
            </a:pPr>
            <a:r>
              <a:rPr lang="en-US" dirty="0">
                <a:solidFill>
                  <a:srgbClr val="000000"/>
                </a:solidFill>
              </a:rPr>
              <a:t>Determination by “a clear and convincing standard” of the evidence through an administrative investigation and disciplinary process that the certificate holder knowingly made an untruthful statement regarding a material fact </a:t>
            </a:r>
            <a:r>
              <a:rPr lang="en-US" u="sng" dirty="0">
                <a:solidFill>
                  <a:srgbClr val="000000"/>
                </a:solidFill>
              </a:rPr>
              <a:t>OR</a:t>
            </a:r>
            <a:r>
              <a:rPr lang="en-US" dirty="0">
                <a:solidFill>
                  <a:srgbClr val="000000"/>
                </a:solidFill>
              </a:rPr>
              <a:t> omitted a material fact:</a:t>
            </a:r>
          </a:p>
          <a:p>
            <a:pPr lvl="2">
              <a:lnSpc>
                <a:spcPct val="100000"/>
              </a:lnSpc>
            </a:pPr>
            <a:r>
              <a:rPr lang="en-US" sz="1800" dirty="0">
                <a:solidFill>
                  <a:srgbClr val="000000"/>
                </a:solidFill>
              </a:rPr>
              <a:t>On official criminal justice record, </a:t>
            </a:r>
            <a:r>
              <a:rPr lang="en-US" sz="1800" u="sng" dirty="0">
                <a:solidFill>
                  <a:srgbClr val="000000"/>
                </a:solidFill>
              </a:rPr>
              <a:t>OR</a:t>
            </a:r>
          </a:p>
          <a:p>
            <a:pPr lvl="2">
              <a:lnSpc>
                <a:spcPct val="100000"/>
              </a:lnSpc>
            </a:pPr>
            <a:r>
              <a:rPr lang="en-US" sz="1800" dirty="0">
                <a:solidFill>
                  <a:srgbClr val="000000"/>
                </a:solidFill>
              </a:rPr>
              <a:t>While testifying in court, </a:t>
            </a:r>
            <a:r>
              <a:rPr lang="en-US" sz="1800" u="sng" dirty="0">
                <a:solidFill>
                  <a:srgbClr val="000000"/>
                </a:solidFill>
              </a:rPr>
              <a:t>OR</a:t>
            </a:r>
          </a:p>
          <a:p>
            <a:pPr lvl="2">
              <a:lnSpc>
                <a:spcPct val="100000"/>
              </a:lnSpc>
            </a:pPr>
            <a:r>
              <a:rPr lang="en-US" sz="1800" dirty="0">
                <a:solidFill>
                  <a:srgbClr val="000000"/>
                </a:solidFill>
              </a:rPr>
              <a:t>During an IA investigation, </a:t>
            </a:r>
            <a:r>
              <a:rPr lang="en-US" sz="1800" u="sng" dirty="0">
                <a:solidFill>
                  <a:srgbClr val="000000"/>
                </a:solidFill>
              </a:rPr>
              <a:t>OR</a:t>
            </a:r>
          </a:p>
          <a:p>
            <a:pPr lvl="2">
              <a:lnSpc>
                <a:spcPct val="100000"/>
              </a:lnSpc>
            </a:pPr>
            <a:r>
              <a:rPr lang="en-US" sz="1800" dirty="0">
                <a:solidFill>
                  <a:srgbClr val="000000"/>
                </a:solidFill>
              </a:rPr>
              <a:t>During a comparable administrative investigation</a:t>
            </a:r>
          </a:p>
          <a:p>
            <a:pPr lvl="1">
              <a:lnSpc>
                <a:spcPct val="100000"/>
              </a:lnSpc>
            </a:pPr>
            <a:r>
              <a:rPr lang="en-US" dirty="0">
                <a:solidFill>
                  <a:srgbClr val="000000"/>
                </a:solidFill>
              </a:rPr>
              <a:t>Certificate holder has elected NOT to exercise right to disciplinary process </a:t>
            </a:r>
            <a:r>
              <a:rPr lang="en-US" u="sng" dirty="0">
                <a:solidFill>
                  <a:srgbClr val="000000"/>
                </a:solidFill>
              </a:rPr>
              <a:t>OR</a:t>
            </a:r>
            <a:r>
              <a:rPr lang="en-US" dirty="0">
                <a:solidFill>
                  <a:srgbClr val="000000"/>
                </a:solidFill>
              </a:rPr>
              <a:t> has exhausted the internal disciplinary appeal rights provided by his/her employer.</a:t>
            </a:r>
          </a:p>
        </p:txBody>
      </p:sp>
      <p:pic>
        <p:nvPicPr>
          <p:cNvPr id="5" name="Picture 4">
            <a:extLst>
              <a:ext uri="{FF2B5EF4-FFF2-40B4-BE49-F238E27FC236}">
                <a16:creationId xmlns:a16="http://schemas.microsoft.com/office/drawing/2014/main" id="{ABFC6EDB-4568-4C21-8EB3-CE008168DA00}"/>
              </a:ext>
            </a:extLst>
          </p:cNvPr>
          <p:cNvPicPr>
            <a:picLocks noChangeAspect="1"/>
          </p:cNvPicPr>
          <p:nvPr/>
        </p:nvPicPr>
        <p:blipFill>
          <a:blip r:embed="rId2"/>
          <a:stretch>
            <a:fillRect/>
          </a:stretch>
        </p:blipFill>
        <p:spPr>
          <a:xfrm>
            <a:off x="8050787" y="1932456"/>
            <a:ext cx="3656581" cy="2993088"/>
          </a:xfrm>
          <a:prstGeom prst="rect">
            <a:avLst/>
          </a:prstGeom>
        </p:spPr>
      </p:pic>
    </p:spTree>
    <p:extLst>
      <p:ext uri="{BB962C8B-B14F-4D97-AF65-F5344CB8AC3E}">
        <p14:creationId xmlns:p14="http://schemas.microsoft.com/office/powerpoint/2010/main" val="4226759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8D7CD8-2D8B-49BD-8AAC-D0D544B98E19}"/>
              </a:ext>
            </a:extLst>
          </p:cNvPr>
          <p:cNvSpPr>
            <a:spLocks noGrp="1"/>
          </p:cNvSpPr>
          <p:nvPr>
            <p:ph type="title"/>
          </p:nvPr>
        </p:nvSpPr>
        <p:spPr>
          <a:xfrm>
            <a:off x="1251678" y="382385"/>
            <a:ext cx="10178322" cy="1492132"/>
          </a:xfrm>
        </p:spPr>
        <p:txBody>
          <a:bodyPr>
            <a:normAutofit/>
          </a:bodyPr>
          <a:lstStyle/>
          <a:p>
            <a:r>
              <a:rPr lang="en-US" dirty="0"/>
              <a:t>Clear and Convincing Standard of Evidence</a:t>
            </a:r>
          </a:p>
        </p:txBody>
      </p:sp>
      <p:pic>
        <p:nvPicPr>
          <p:cNvPr id="7" name="Picture 6">
            <a:extLst>
              <a:ext uri="{FF2B5EF4-FFF2-40B4-BE49-F238E27FC236}">
                <a16:creationId xmlns:a16="http://schemas.microsoft.com/office/drawing/2014/main" id="{C9138E78-57BB-4034-A0F5-A3A6E80A7A3D}"/>
              </a:ext>
            </a:extLst>
          </p:cNvPr>
          <p:cNvPicPr>
            <a:picLocks noChangeAspect="1"/>
          </p:cNvPicPr>
          <p:nvPr/>
        </p:nvPicPr>
        <p:blipFill>
          <a:blip r:embed="rId2"/>
          <a:stretch>
            <a:fillRect/>
          </a:stretch>
        </p:blipFill>
        <p:spPr>
          <a:xfrm>
            <a:off x="1392550" y="2286001"/>
            <a:ext cx="3476530" cy="2960017"/>
          </a:xfrm>
          <a:prstGeom prst="rect">
            <a:avLst/>
          </a:prstGeom>
        </p:spPr>
      </p:pic>
      <p:sp>
        <p:nvSpPr>
          <p:cNvPr id="3" name="Content Placeholder 2">
            <a:extLst>
              <a:ext uri="{FF2B5EF4-FFF2-40B4-BE49-F238E27FC236}">
                <a16:creationId xmlns:a16="http://schemas.microsoft.com/office/drawing/2014/main" id="{D33E822F-3BCA-4916-9D6C-971AD380C27F}"/>
              </a:ext>
            </a:extLst>
          </p:cNvPr>
          <p:cNvSpPr>
            <a:spLocks noGrp="1"/>
          </p:cNvSpPr>
          <p:nvPr>
            <p:ph idx="1"/>
          </p:nvPr>
        </p:nvSpPr>
        <p:spPr>
          <a:xfrm>
            <a:off x="5375804" y="2286001"/>
            <a:ext cx="6054195" cy="3593591"/>
          </a:xfrm>
        </p:spPr>
        <p:txBody>
          <a:bodyPr>
            <a:normAutofit/>
          </a:bodyPr>
          <a:lstStyle/>
          <a:p>
            <a:r>
              <a:rPr lang="en-US" dirty="0"/>
              <a:t>Currently not the standard used by majority of LEA’s.</a:t>
            </a:r>
          </a:p>
          <a:p>
            <a:r>
              <a:rPr lang="en-US" dirty="0"/>
              <a:t>Statutory mandate</a:t>
            </a:r>
          </a:p>
          <a:p>
            <a:r>
              <a:rPr lang="en-US" dirty="0"/>
              <a:t>Means </a:t>
            </a:r>
            <a:r>
              <a:rPr lang="en-US" b="1" i="1" dirty="0"/>
              <a:t>proof that persuades the decision maker </a:t>
            </a:r>
          </a:p>
          <a:p>
            <a:pPr marL="0" indent="0">
              <a:buNone/>
            </a:pPr>
            <a:r>
              <a:rPr lang="en-US" b="1" i="1" dirty="0"/>
              <a:t>   to find that the truth of the contention is highly </a:t>
            </a:r>
          </a:p>
          <a:p>
            <a:pPr marL="0" indent="0">
              <a:buNone/>
            </a:pPr>
            <a:r>
              <a:rPr lang="en-US" b="1" i="1" dirty="0"/>
              <a:t>   probable.</a:t>
            </a:r>
          </a:p>
          <a:p>
            <a:endParaRPr lang="en-US" dirty="0"/>
          </a:p>
        </p:txBody>
      </p:sp>
    </p:spTree>
    <p:extLst>
      <p:ext uri="{BB962C8B-B14F-4D97-AF65-F5344CB8AC3E}">
        <p14:creationId xmlns:p14="http://schemas.microsoft.com/office/powerpoint/2010/main" val="32504560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524D81-1B68-4800-A926-2D7F8A662AE3}"/>
              </a:ext>
            </a:extLst>
          </p:cNvPr>
          <p:cNvSpPr>
            <a:spLocks noGrp="1"/>
          </p:cNvSpPr>
          <p:nvPr>
            <p:ph type="title"/>
          </p:nvPr>
        </p:nvSpPr>
        <p:spPr>
          <a:xfrm>
            <a:off x="1251678" y="382385"/>
            <a:ext cx="5984274" cy="1492132"/>
          </a:xfrm>
        </p:spPr>
        <p:txBody>
          <a:bodyPr>
            <a:normAutofit fontScale="90000"/>
          </a:bodyPr>
          <a:lstStyle/>
          <a:p>
            <a:r>
              <a:rPr lang="en-US" dirty="0"/>
              <a:t>LEA’s responsibility: continued</a:t>
            </a:r>
          </a:p>
        </p:txBody>
      </p:sp>
      <p:sp>
        <p:nvSpPr>
          <p:cNvPr id="3" name="Content Placeholder 2">
            <a:extLst>
              <a:ext uri="{FF2B5EF4-FFF2-40B4-BE49-F238E27FC236}">
                <a16:creationId xmlns:a16="http://schemas.microsoft.com/office/drawing/2014/main" id="{F1B21ED9-655D-4ECF-B3B0-F6408E8AE4D0}"/>
              </a:ext>
            </a:extLst>
          </p:cNvPr>
          <p:cNvSpPr>
            <a:spLocks noGrp="1"/>
          </p:cNvSpPr>
          <p:nvPr>
            <p:ph idx="1"/>
          </p:nvPr>
        </p:nvSpPr>
        <p:spPr>
          <a:xfrm>
            <a:off x="1132514" y="1874517"/>
            <a:ext cx="6103438" cy="4496540"/>
          </a:xfrm>
        </p:spPr>
        <p:txBody>
          <a:bodyPr>
            <a:normAutofit lnSpcReduction="10000"/>
          </a:bodyPr>
          <a:lstStyle/>
          <a:p>
            <a:r>
              <a:rPr lang="en-US" dirty="0">
                <a:solidFill>
                  <a:srgbClr val="000000"/>
                </a:solidFill>
              </a:rPr>
              <a:t>Law requires LEA’s to investigate upon notification of allegation of untruthfulness meeting statutory criteria:</a:t>
            </a:r>
          </a:p>
          <a:p>
            <a:pPr lvl="1"/>
            <a:r>
              <a:rPr lang="en-US" dirty="0">
                <a:solidFill>
                  <a:srgbClr val="000000"/>
                </a:solidFill>
              </a:rPr>
              <a:t>LEA employing peace officer or last LEA to employ peace, </a:t>
            </a:r>
            <a:r>
              <a:rPr lang="en-US" b="1" i="1" u="sng" dirty="0">
                <a:solidFill>
                  <a:srgbClr val="000000"/>
                </a:solidFill>
              </a:rPr>
              <a:t>unless</a:t>
            </a:r>
            <a:r>
              <a:rPr lang="en-US" dirty="0">
                <a:solidFill>
                  <a:srgbClr val="000000"/>
                </a:solidFill>
              </a:rPr>
              <a:t> accused peace officer has not been employed by the LEA for </a:t>
            </a:r>
            <a:r>
              <a:rPr lang="en-US" b="1" dirty="0">
                <a:solidFill>
                  <a:srgbClr val="000000"/>
                </a:solidFill>
              </a:rPr>
              <a:t>at least six months</a:t>
            </a:r>
            <a:r>
              <a:rPr lang="en-US" dirty="0">
                <a:solidFill>
                  <a:srgbClr val="000000"/>
                </a:solidFill>
              </a:rPr>
              <a:t> preceding the date of notification of allegation, in which case LEA </a:t>
            </a:r>
            <a:r>
              <a:rPr lang="en-US" b="1" i="1" u="sng" dirty="0">
                <a:solidFill>
                  <a:srgbClr val="000000"/>
                </a:solidFill>
              </a:rPr>
              <a:t>may</a:t>
            </a:r>
            <a:r>
              <a:rPr lang="en-US" dirty="0">
                <a:solidFill>
                  <a:srgbClr val="000000"/>
                </a:solidFill>
              </a:rPr>
              <a:t> investigate allegation.</a:t>
            </a:r>
          </a:p>
          <a:p>
            <a:r>
              <a:rPr lang="en-US" dirty="0">
                <a:solidFill>
                  <a:srgbClr val="000000"/>
                </a:solidFill>
              </a:rPr>
              <a:t>Notify POST via Form 13 on the POST website.</a:t>
            </a:r>
          </a:p>
          <a:p>
            <a:pPr lvl="1"/>
            <a:r>
              <a:rPr lang="en-US" dirty="0">
                <a:solidFill>
                  <a:srgbClr val="000000"/>
                </a:solidFill>
              </a:rPr>
              <a:t>Official affidavit of finding of untruthfulness.</a:t>
            </a:r>
          </a:p>
          <a:p>
            <a:pPr lvl="1"/>
            <a:r>
              <a:rPr lang="en-US" dirty="0">
                <a:solidFill>
                  <a:srgbClr val="000000"/>
                </a:solidFill>
              </a:rPr>
              <a:t>Signed, dated and notarized.</a:t>
            </a:r>
          </a:p>
          <a:p>
            <a:r>
              <a:rPr lang="en-US" dirty="0">
                <a:solidFill>
                  <a:srgbClr val="000000"/>
                </a:solidFill>
              </a:rPr>
              <a:t>Misreporting or misrepresentation of finding of untruthfulness can result in </a:t>
            </a:r>
            <a:r>
              <a:rPr lang="en-US" b="1" i="1" dirty="0">
                <a:solidFill>
                  <a:srgbClr val="000000"/>
                </a:solidFill>
              </a:rPr>
              <a:t>loss of certificate </a:t>
            </a:r>
            <a:r>
              <a:rPr lang="en-US" dirty="0">
                <a:solidFill>
                  <a:srgbClr val="000000"/>
                </a:solidFill>
              </a:rPr>
              <a:t>for agency executive filing notification.</a:t>
            </a:r>
          </a:p>
          <a:p>
            <a:endParaRPr lang="en-US" dirty="0">
              <a:solidFill>
                <a:srgbClr val="000000"/>
              </a:solidFill>
            </a:endParaRPr>
          </a:p>
          <a:p>
            <a:endParaRPr lang="en-US" dirty="0">
              <a:solidFill>
                <a:srgbClr val="000000"/>
              </a:solidFill>
            </a:endParaRPr>
          </a:p>
          <a:p>
            <a:pPr marL="457200" lvl="1" indent="0">
              <a:buNone/>
            </a:pPr>
            <a:endParaRPr lang="en-US" dirty="0">
              <a:solidFill>
                <a:srgbClr val="000000"/>
              </a:solidFill>
            </a:endParaRPr>
          </a:p>
          <a:p>
            <a:pPr marL="457200" lvl="1" indent="0">
              <a:buNone/>
            </a:pPr>
            <a:endParaRPr lang="en-US" dirty="0">
              <a:solidFill>
                <a:srgbClr val="000000"/>
              </a:solidFill>
            </a:endParaRPr>
          </a:p>
        </p:txBody>
      </p:sp>
      <p:pic>
        <p:nvPicPr>
          <p:cNvPr id="5" name="Picture 4">
            <a:extLst>
              <a:ext uri="{FF2B5EF4-FFF2-40B4-BE49-F238E27FC236}">
                <a16:creationId xmlns:a16="http://schemas.microsoft.com/office/drawing/2014/main" id="{1807A0C4-F31D-48D8-B2A0-E03BD7928FAB}"/>
              </a:ext>
            </a:extLst>
          </p:cNvPr>
          <p:cNvPicPr>
            <a:picLocks noChangeAspect="1"/>
          </p:cNvPicPr>
          <p:nvPr/>
        </p:nvPicPr>
        <p:blipFill>
          <a:blip r:embed="rId2"/>
          <a:stretch>
            <a:fillRect/>
          </a:stretch>
        </p:blipFill>
        <p:spPr>
          <a:xfrm>
            <a:off x="7555992" y="1471276"/>
            <a:ext cx="3902582" cy="3902582"/>
          </a:xfrm>
          <a:prstGeom prst="rect">
            <a:avLst/>
          </a:prstGeom>
        </p:spPr>
      </p:pic>
    </p:spTree>
    <p:extLst>
      <p:ext uri="{BB962C8B-B14F-4D97-AF65-F5344CB8AC3E}">
        <p14:creationId xmlns:p14="http://schemas.microsoft.com/office/powerpoint/2010/main" val="3474081655"/>
      </p:ext>
    </p:extLst>
  </p:cSld>
  <p:clrMapOvr>
    <a:masterClrMapping/>
  </p:clrMapOvr>
</p:sld>
</file>

<file path=ppt/theme/theme1.xml><?xml version="1.0" encoding="utf-8"?>
<a:theme xmlns:a="http://schemas.openxmlformats.org/drawingml/2006/main" name="Badge">
  <a:themeElements>
    <a:clrScheme name="Badge">
      <a:dk1>
        <a:sysClr val="windowText" lastClr="000000"/>
      </a:dk1>
      <a:lt1>
        <a:sysClr val="window" lastClr="FFFFFF"/>
      </a:lt1>
      <a:dk2>
        <a:srgbClr val="0B082E"/>
      </a:dk2>
      <a:lt2>
        <a:srgbClr val="F3F3F2"/>
      </a:lt2>
      <a:accent1>
        <a:srgbClr val="62B4C6"/>
      </a:accent1>
      <a:accent2>
        <a:srgbClr val="1B376E"/>
      </a:accent2>
      <a:accent3>
        <a:srgbClr val="9EBE55"/>
      </a:accent3>
      <a:accent4>
        <a:srgbClr val="C65E5E"/>
      </a:accent4>
      <a:accent5>
        <a:srgbClr val="D3BA55"/>
      </a:accent5>
      <a:accent6>
        <a:srgbClr val="96648A"/>
      </a:accent6>
      <a:hlink>
        <a:srgbClr val="62B4C6"/>
      </a:hlink>
      <a:folHlink>
        <a:srgbClr val="96648A"/>
      </a:folHlink>
    </a:clrScheme>
    <a:fontScheme name="Badge">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d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D71F8F05-6246-47AF-9E68-E57F6C93F792}"/>
    </a:ext>
  </a:extLst>
</a:theme>
</file>

<file path=docProps/app.xml><?xml version="1.0" encoding="utf-8"?>
<Properties xmlns="http://schemas.openxmlformats.org/officeDocument/2006/extended-properties" xmlns:vt="http://schemas.openxmlformats.org/officeDocument/2006/docPropsVTypes">
  <TotalTime>4</TotalTime>
  <Words>759</Words>
  <Application>Microsoft Office PowerPoint</Application>
  <PresentationFormat>Widescreen</PresentationFormat>
  <Paragraphs>97</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Gill Sans MT</vt:lpstr>
      <vt:lpstr>Impact</vt:lpstr>
      <vt:lpstr>Badge</vt:lpstr>
      <vt:lpstr>Finding of Untruthfulness </vt:lpstr>
      <vt:lpstr>objectives</vt:lpstr>
      <vt:lpstr>History of POST decertification</vt:lpstr>
      <vt:lpstr>New law:  SB19-166; 24-31-305 (2.5), C.R.S.</vt:lpstr>
      <vt:lpstr>Effective 8/2/19</vt:lpstr>
      <vt:lpstr>Administrative investigation &amp; disciplinary process</vt:lpstr>
      <vt:lpstr>LEA’s responsibility</vt:lpstr>
      <vt:lpstr>Clear and Convincing Standard of Evidence</vt:lpstr>
      <vt:lpstr>LEA’s responsibility: continued</vt:lpstr>
      <vt:lpstr>Accused peace officer        </vt:lpstr>
      <vt:lpstr>Brady vs. new law</vt:lpstr>
      <vt:lpstr>resources</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Finding of Untruthfulness </dc:title>
  <dc:creator>Catherine Rodriguez</dc:creator>
  <cp:lastModifiedBy>Catherine Rodriguez</cp:lastModifiedBy>
  <cp:revision>2</cp:revision>
  <dcterms:created xsi:type="dcterms:W3CDTF">2019-10-24T22:27:19Z</dcterms:created>
  <dcterms:modified xsi:type="dcterms:W3CDTF">2019-10-24T22:31:53Z</dcterms:modified>
</cp:coreProperties>
</file>